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4"/>
  </p:sldMasterIdLst>
  <p:sldIdLst>
    <p:sldId id="256" r:id="rId5"/>
    <p:sldId id="257" r:id="rId6"/>
    <p:sldId id="282" r:id="rId7"/>
    <p:sldId id="263" r:id="rId8"/>
    <p:sldId id="283" r:id="rId9"/>
    <p:sldId id="280" r:id="rId10"/>
    <p:sldId id="284" r:id="rId11"/>
    <p:sldId id="271" r:id="rId12"/>
    <p:sldId id="269" r:id="rId13"/>
    <p:sldId id="265" r:id="rId14"/>
    <p:sldId id="285" r:id="rId15"/>
    <p:sldId id="286" r:id="rId16"/>
    <p:sldId id="264" r:id="rId17"/>
    <p:sldId id="268" r:id="rId18"/>
    <p:sldId id="267" r:id="rId19"/>
    <p:sldId id="294" r:id="rId20"/>
    <p:sldId id="295" r:id="rId21"/>
    <p:sldId id="273" r:id="rId22"/>
    <p:sldId id="287" r:id="rId23"/>
    <p:sldId id="288" r:id="rId24"/>
    <p:sldId id="289" r:id="rId25"/>
    <p:sldId id="272" r:id="rId26"/>
    <p:sldId id="274" r:id="rId27"/>
    <p:sldId id="275" r:id="rId28"/>
    <p:sldId id="290" r:id="rId29"/>
    <p:sldId id="291" r:id="rId30"/>
    <p:sldId id="293" r:id="rId31"/>
    <p:sldId id="276" r:id="rId32"/>
    <p:sldId id="292" r:id="rId33"/>
    <p:sldId id="296" r:id="rId34"/>
    <p:sldId id="277" r:id="rId35"/>
    <p:sldId id="279" r:id="rId36"/>
    <p:sldId id="278" r:id="rId37"/>
    <p:sldId id="281"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37543F-1443-CE60-E51F-572EDAD70A6D}" v="3" dt="2024-04-26T14:41:09.7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4/29/2024</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4/29/2024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4/29/2024</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4/29/2024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4/29/2024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4/29/2024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4/29/2024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4/29/2024</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4/29/2024</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4/29/2024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4/29/2024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4/29/2024</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C9849-FB98-4824-AD52-C607B5633AAF}"/>
              </a:ext>
            </a:extLst>
          </p:cNvPr>
          <p:cNvSpPr>
            <a:spLocks noGrp="1"/>
          </p:cNvSpPr>
          <p:nvPr>
            <p:ph type="ctrTitle"/>
          </p:nvPr>
        </p:nvSpPr>
        <p:spPr/>
        <p:txBody>
          <a:bodyPr/>
          <a:lstStyle/>
          <a:p>
            <a:r>
              <a:rPr lang="en-US" dirty="0"/>
              <a:t>Easter SCIENCE COMPETITION </a:t>
            </a:r>
            <a:br>
              <a:rPr lang="en-US" dirty="0"/>
            </a:br>
            <a:r>
              <a:rPr lang="en-US" dirty="0"/>
              <a:t>2024</a:t>
            </a:r>
            <a:endParaRPr lang="en-GB" dirty="0"/>
          </a:p>
        </p:txBody>
      </p:sp>
      <p:sp>
        <p:nvSpPr>
          <p:cNvPr id="3" name="Subtitle 2">
            <a:extLst>
              <a:ext uri="{FF2B5EF4-FFF2-40B4-BE49-F238E27FC236}">
                <a16:creationId xmlns:a16="http://schemas.microsoft.com/office/drawing/2014/main" id="{D1D3F9C6-3879-4B8D-A416-3146459F05BF}"/>
              </a:ext>
            </a:extLst>
          </p:cNvPr>
          <p:cNvSpPr>
            <a:spLocks noGrp="1"/>
          </p:cNvSpPr>
          <p:nvPr>
            <p:ph type="subTitle" idx="1"/>
          </p:nvPr>
        </p:nvSpPr>
        <p:spPr/>
        <p:txBody>
          <a:bodyPr/>
          <a:lstStyle/>
          <a:p>
            <a:r>
              <a:rPr lang="en-US" b="1" u="sng" dirty="0"/>
              <a:t>RESULTS</a:t>
            </a:r>
            <a:endParaRPr lang="en-GB" b="1" u="sng" dirty="0"/>
          </a:p>
        </p:txBody>
      </p:sp>
    </p:spTree>
    <p:extLst>
      <p:ext uri="{BB962C8B-B14F-4D97-AF65-F5344CB8AC3E}">
        <p14:creationId xmlns:p14="http://schemas.microsoft.com/office/powerpoint/2010/main" val="3205597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7CE9E-DED7-442D-8DC3-7F43AE1CE78F}"/>
              </a:ext>
            </a:extLst>
          </p:cNvPr>
          <p:cNvSpPr>
            <a:spLocks noGrp="1"/>
          </p:cNvSpPr>
          <p:nvPr>
            <p:ph type="title"/>
          </p:nvPr>
        </p:nvSpPr>
        <p:spPr>
          <a:xfrm>
            <a:off x="2194264" y="-2541680"/>
            <a:ext cx="5929860" cy="356736"/>
          </a:xfrm>
        </p:spPr>
        <p:txBody>
          <a:bodyPr>
            <a:normAutofit fontScale="90000"/>
          </a:bodyPr>
          <a:lstStyle/>
          <a:p>
            <a:endParaRPr lang="en-GB" dirty="0"/>
          </a:p>
        </p:txBody>
      </p:sp>
      <p:sp>
        <p:nvSpPr>
          <p:cNvPr id="3" name="Content Placeholder 2">
            <a:extLst>
              <a:ext uri="{FF2B5EF4-FFF2-40B4-BE49-F238E27FC236}">
                <a16:creationId xmlns:a16="http://schemas.microsoft.com/office/drawing/2014/main" id="{633B9318-76D1-49B7-939C-41828683B119}"/>
              </a:ext>
            </a:extLst>
          </p:cNvPr>
          <p:cNvSpPr>
            <a:spLocks noGrp="1"/>
          </p:cNvSpPr>
          <p:nvPr>
            <p:ph idx="1"/>
          </p:nvPr>
        </p:nvSpPr>
        <p:spPr>
          <a:xfrm>
            <a:off x="1066800" y="2057695"/>
            <a:ext cx="10058400" cy="3931920"/>
          </a:xfrm>
        </p:spPr>
        <p:txBody>
          <a:bodyPr vert="horz" lIns="91440" tIns="45720" rIns="91440" bIns="45720" rtlCol="0" anchor="t">
            <a:normAutofit fontScale="85000" lnSpcReduction="10000"/>
          </a:bodyPr>
          <a:lstStyle/>
          <a:p>
            <a:pPr algn="ctr"/>
            <a:endParaRPr lang="en-US" sz="4400" dirty="0"/>
          </a:p>
          <a:p>
            <a:pPr marL="0" indent="0" algn="ctr">
              <a:buNone/>
            </a:pPr>
            <a:r>
              <a:rPr lang="en-US" sz="4400" dirty="0"/>
              <a:t>Congratulations to everyone who took part in the Easter Science Competition! </a:t>
            </a:r>
          </a:p>
          <a:p>
            <a:pPr algn="ctr"/>
            <a:endParaRPr lang="en-US" sz="4400" dirty="0"/>
          </a:p>
          <a:p>
            <a:pPr marL="0" indent="0" algn="ctr">
              <a:buNone/>
            </a:pPr>
            <a:r>
              <a:rPr lang="en-US" sz="4400" dirty="0"/>
              <a:t>There were so many amazing entries which made it very hard to judge!</a:t>
            </a:r>
            <a:endParaRPr lang="en-GB" sz="4400" dirty="0"/>
          </a:p>
        </p:txBody>
      </p:sp>
      <p:pic>
        <p:nvPicPr>
          <p:cNvPr id="3074" name="Picture 2">
            <a:extLst>
              <a:ext uri="{FF2B5EF4-FFF2-40B4-BE49-F238E27FC236}">
                <a16:creationId xmlns:a16="http://schemas.microsoft.com/office/drawing/2014/main" id="{2037A0F4-6730-4DFD-B284-D73BC1E355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9247" y="583522"/>
            <a:ext cx="3526469" cy="1943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1820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71250-FE3F-45AB-B346-FDC534753BA9}"/>
              </a:ext>
            </a:extLst>
          </p:cNvPr>
          <p:cNvSpPr>
            <a:spLocks noGrp="1"/>
          </p:cNvSpPr>
          <p:nvPr>
            <p:ph type="title"/>
          </p:nvPr>
        </p:nvSpPr>
        <p:spPr/>
        <p:txBody>
          <a:bodyPr/>
          <a:lstStyle/>
          <a:p>
            <a:pPr algn="ctr"/>
            <a:r>
              <a:rPr lang="en-US" b="1" u="sng" dirty="0"/>
              <a:t>CATERPILLAR RUNNER UP</a:t>
            </a:r>
            <a:endParaRPr lang="en-GB" b="1" u="sng" dirty="0"/>
          </a:p>
        </p:txBody>
      </p:sp>
      <p:sp>
        <p:nvSpPr>
          <p:cNvPr id="3" name="Text Placeholder 2">
            <a:extLst>
              <a:ext uri="{FF2B5EF4-FFF2-40B4-BE49-F238E27FC236}">
                <a16:creationId xmlns:a16="http://schemas.microsoft.com/office/drawing/2014/main" id="{5CC30F49-66A7-482F-BA24-5F9DC586FF6E}"/>
              </a:ext>
            </a:extLst>
          </p:cNvPr>
          <p:cNvSpPr>
            <a:spLocks noGrp="1"/>
          </p:cNvSpPr>
          <p:nvPr>
            <p:ph type="body" idx="1"/>
          </p:nvPr>
        </p:nvSpPr>
        <p:spPr/>
        <p:txBody>
          <a:bodyPr>
            <a:normAutofit/>
          </a:bodyPr>
          <a:lstStyle/>
          <a:p>
            <a:endParaRPr lang="en-GB" dirty="0"/>
          </a:p>
        </p:txBody>
      </p:sp>
      <p:sp>
        <p:nvSpPr>
          <p:cNvPr id="5" name="Text Placeholder 4">
            <a:extLst>
              <a:ext uri="{FF2B5EF4-FFF2-40B4-BE49-F238E27FC236}">
                <a16:creationId xmlns:a16="http://schemas.microsoft.com/office/drawing/2014/main" id="{2668FB47-EC7C-4D01-9661-0A97ECFAA820}"/>
              </a:ext>
            </a:extLst>
          </p:cNvPr>
          <p:cNvSpPr>
            <a:spLocks noGrp="1"/>
          </p:cNvSpPr>
          <p:nvPr>
            <p:ph type="body" sz="quarter" idx="3"/>
          </p:nvPr>
        </p:nvSpPr>
        <p:spPr/>
        <p:txBody>
          <a:bodyPr>
            <a:normAutofit/>
          </a:bodyPr>
          <a:lstStyle/>
          <a:p>
            <a:endParaRPr lang="en-US" dirty="0"/>
          </a:p>
        </p:txBody>
      </p:sp>
      <p:sp>
        <p:nvSpPr>
          <p:cNvPr id="10" name="Content Placeholder 9">
            <a:extLst>
              <a:ext uri="{FF2B5EF4-FFF2-40B4-BE49-F238E27FC236}">
                <a16:creationId xmlns:a16="http://schemas.microsoft.com/office/drawing/2014/main" id="{39251063-122E-4540-B0A0-5207EA00646F}"/>
              </a:ext>
            </a:extLst>
          </p:cNvPr>
          <p:cNvSpPr>
            <a:spLocks noGrp="1"/>
          </p:cNvSpPr>
          <p:nvPr>
            <p:ph sz="quarter" idx="4"/>
          </p:nvPr>
        </p:nvSpPr>
        <p:spPr>
          <a:xfrm>
            <a:off x="6370320" y="2755900"/>
            <a:ext cx="4754880" cy="3200400"/>
          </a:xfrm>
        </p:spPr>
        <p:txBody>
          <a:bodyPr>
            <a:normAutofit lnSpcReduction="10000"/>
          </a:bodyPr>
          <a:lstStyle/>
          <a:p>
            <a:pPr marL="0" indent="0" algn="ctr">
              <a:buNone/>
            </a:pPr>
            <a:r>
              <a:rPr lang="en-US" sz="3200" b="1" dirty="0"/>
              <a:t>ELIZABETH</a:t>
            </a:r>
            <a:endParaRPr lang="en-GB" sz="3200" b="1" dirty="0"/>
          </a:p>
          <a:p>
            <a:pPr marL="0" indent="0" algn="ctr">
              <a:buNone/>
            </a:pPr>
            <a:r>
              <a:rPr lang="en-GB" sz="3200" b="1" dirty="0"/>
              <a:t>(Caterpillar Class)</a:t>
            </a:r>
          </a:p>
          <a:p>
            <a:pPr marL="0" indent="0" algn="ctr">
              <a:buNone/>
            </a:pPr>
            <a:endParaRPr lang="en-GB" sz="3200" b="1" u="sng" dirty="0"/>
          </a:p>
          <a:p>
            <a:pPr marL="0" indent="0" algn="ctr">
              <a:buNone/>
            </a:pPr>
            <a:r>
              <a:rPr lang="en-GB" sz="3200" dirty="0"/>
              <a:t>Elizabeth made a telephone using paper cups and string.</a:t>
            </a:r>
          </a:p>
          <a:p>
            <a:pPr marL="0" indent="0" algn="ctr">
              <a:buNone/>
            </a:pPr>
            <a:endParaRPr lang="en-GB" sz="3200" dirty="0"/>
          </a:p>
          <a:p>
            <a:endParaRPr lang="en-GB" dirty="0"/>
          </a:p>
        </p:txBody>
      </p:sp>
      <p:pic>
        <p:nvPicPr>
          <p:cNvPr id="4" name="Content Placeholder 3">
            <a:extLst>
              <a:ext uri="{FF2B5EF4-FFF2-40B4-BE49-F238E27FC236}">
                <a16:creationId xmlns:a16="http://schemas.microsoft.com/office/drawing/2014/main" id="{8701983B-016D-4714-B9CA-9EC68C70EE95}"/>
              </a:ext>
            </a:extLst>
          </p:cNvPr>
          <p:cNvPicPr>
            <a:picLocks noGrp="1" noChangeAspect="1"/>
          </p:cNvPicPr>
          <p:nvPr>
            <p:ph sz="half" idx="2"/>
          </p:nvPr>
        </p:nvPicPr>
        <p:blipFill>
          <a:blip r:embed="rId2"/>
          <a:stretch>
            <a:fillRect/>
          </a:stretch>
        </p:blipFill>
        <p:spPr>
          <a:xfrm>
            <a:off x="1908699" y="1883556"/>
            <a:ext cx="3205582" cy="4728542"/>
          </a:xfrm>
          <a:prstGeom prst="rect">
            <a:avLst/>
          </a:prstGeom>
        </p:spPr>
      </p:pic>
    </p:spTree>
    <p:extLst>
      <p:ext uri="{BB962C8B-B14F-4D97-AF65-F5344CB8AC3E}">
        <p14:creationId xmlns:p14="http://schemas.microsoft.com/office/powerpoint/2010/main" val="4213524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71250-FE3F-45AB-B346-FDC534753BA9}"/>
              </a:ext>
            </a:extLst>
          </p:cNvPr>
          <p:cNvSpPr>
            <a:spLocks noGrp="1"/>
          </p:cNvSpPr>
          <p:nvPr>
            <p:ph type="title"/>
          </p:nvPr>
        </p:nvSpPr>
        <p:spPr/>
        <p:txBody>
          <a:bodyPr/>
          <a:lstStyle/>
          <a:p>
            <a:pPr algn="ctr"/>
            <a:r>
              <a:rPr lang="en-US" b="1" u="sng" dirty="0"/>
              <a:t>CATERPILLAR WINNER</a:t>
            </a:r>
            <a:endParaRPr lang="en-GB" b="1" u="sng" dirty="0"/>
          </a:p>
        </p:txBody>
      </p:sp>
      <p:sp>
        <p:nvSpPr>
          <p:cNvPr id="3" name="Text Placeholder 2">
            <a:extLst>
              <a:ext uri="{FF2B5EF4-FFF2-40B4-BE49-F238E27FC236}">
                <a16:creationId xmlns:a16="http://schemas.microsoft.com/office/drawing/2014/main" id="{5CC30F49-66A7-482F-BA24-5F9DC586FF6E}"/>
              </a:ext>
            </a:extLst>
          </p:cNvPr>
          <p:cNvSpPr>
            <a:spLocks noGrp="1"/>
          </p:cNvSpPr>
          <p:nvPr>
            <p:ph type="body" idx="1"/>
          </p:nvPr>
        </p:nvSpPr>
        <p:spPr/>
        <p:txBody>
          <a:bodyPr>
            <a:normAutofit/>
          </a:bodyPr>
          <a:lstStyle/>
          <a:p>
            <a:endParaRPr lang="en-GB" dirty="0"/>
          </a:p>
        </p:txBody>
      </p:sp>
      <p:sp>
        <p:nvSpPr>
          <p:cNvPr id="5" name="Text Placeholder 4">
            <a:extLst>
              <a:ext uri="{FF2B5EF4-FFF2-40B4-BE49-F238E27FC236}">
                <a16:creationId xmlns:a16="http://schemas.microsoft.com/office/drawing/2014/main" id="{2668FB47-EC7C-4D01-9661-0A97ECFAA820}"/>
              </a:ext>
            </a:extLst>
          </p:cNvPr>
          <p:cNvSpPr>
            <a:spLocks noGrp="1"/>
          </p:cNvSpPr>
          <p:nvPr>
            <p:ph type="body" sz="quarter" idx="3"/>
          </p:nvPr>
        </p:nvSpPr>
        <p:spPr/>
        <p:txBody>
          <a:bodyPr>
            <a:normAutofit/>
          </a:bodyPr>
          <a:lstStyle/>
          <a:p>
            <a:endParaRPr lang="en-US" dirty="0"/>
          </a:p>
        </p:txBody>
      </p:sp>
      <p:sp>
        <p:nvSpPr>
          <p:cNvPr id="10" name="Content Placeholder 9">
            <a:extLst>
              <a:ext uri="{FF2B5EF4-FFF2-40B4-BE49-F238E27FC236}">
                <a16:creationId xmlns:a16="http://schemas.microsoft.com/office/drawing/2014/main" id="{39251063-122E-4540-B0A0-5207EA00646F}"/>
              </a:ext>
            </a:extLst>
          </p:cNvPr>
          <p:cNvSpPr>
            <a:spLocks noGrp="1"/>
          </p:cNvSpPr>
          <p:nvPr>
            <p:ph sz="quarter" idx="4"/>
          </p:nvPr>
        </p:nvSpPr>
        <p:spPr/>
        <p:txBody>
          <a:bodyPr>
            <a:normAutofit fontScale="92500" lnSpcReduction="20000"/>
          </a:bodyPr>
          <a:lstStyle/>
          <a:p>
            <a:pPr marL="0" indent="0" algn="ctr">
              <a:buNone/>
            </a:pPr>
            <a:r>
              <a:rPr lang="en-US" sz="3800" b="1" dirty="0"/>
              <a:t>A</a:t>
            </a:r>
            <a:r>
              <a:rPr lang="en-GB" sz="3800" b="1" dirty="0"/>
              <a:t>LFIE</a:t>
            </a:r>
          </a:p>
          <a:p>
            <a:pPr marL="0" indent="0" algn="ctr">
              <a:buNone/>
            </a:pPr>
            <a:r>
              <a:rPr lang="en-GB" sz="3800" b="1" dirty="0"/>
              <a:t>(Caterpillar Class)</a:t>
            </a:r>
          </a:p>
          <a:p>
            <a:pPr marL="0" indent="0" algn="ctr">
              <a:buNone/>
            </a:pPr>
            <a:endParaRPr lang="en-GB" sz="3200" b="1" u="sng" dirty="0"/>
          </a:p>
          <a:p>
            <a:pPr marL="0" indent="0" algn="ctr">
              <a:buNone/>
            </a:pPr>
            <a:r>
              <a:rPr lang="en-GB" sz="3200" dirty="0"/>
              <a:t>Alfie made a space model showing a man on the moon and a space rocket.</a:t>
            </a:r>
          </a:p>
          <a:p>
            <a:pPr marL="0" indent="0" algn="ctr">
              <a:buNone/>
            </a:pPr>
            <a:endParaRPr lang="en-GB" sz="3200" dirty="0"/>
          </a:p>
          <a:p>
            <a:endParaRPr lang="en-GB" dirty="0"/>
          </a:p>
        </p:txBody>
      </p:sp>
      <p:pic>
        <p:nvPicPr>
          <p:cNvPr id="4" name="Content Placeholder 3">
            <a:extLst>
              <a:ext uri="{FF2B5EF4-FFF2-40B4-BE49-F238E27FC236}">
                <a16:creationId xmlns:a16="http://schemas.microsoft.com/office/drawing/2014/main" id="{989D325C-BA9F-4740-AC14-07EEE8EFD600}"/>
              </a:ext>
            </a:extLst>
          </p:cNvPr>
          <p:cNvPicPr>
            <a:picLocks noGrp="1" noChangeAspect="1"/>
          </p:cNvPicPr>
          <p:nvPr>
            <p:ph sz="half" idx="2"/>
          </p:nvPr>
        </p:nvPicPr>
        <p:blipFill>
          <a:blip r:embed="rId2"/>
          <a:stretch>
            <a:fillRect/>
          </a:stretch>
        </p:blipFill>
        <p:spPr>
          <a:xfrm>
            <a:off x="1315310" y="1750864"/>
            <a:ext cx="4263955" cy="4785446"/>
          </a:xfrm>
          <a:prstGeom prst="rect">
            <a:avLst/>
          </a:prstGeom>
        </p:spPr>
      </p:pic>
    </p:spTree>
    <p:extLst>
      <p:ext uri="{BB962C8B-B14F-4D97-AF65-F5344CB8AC3E}">
        <p14:creationId xmlns:p14="http://schemas.microsoft.com/office/powerpoint/2010/main" val="4206402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71250-FE3F-45AB-B346-FDC534753BA9}"/>
              </a:ext>
            </a:extLst>
          </p:cNvPr>
          <p:cNvSpPr>
            <a:spLocks noGrp="1"/>
          </p:cNvSpPr>
          <p:nvPr>
            <p:ph type="title"/>
          </p:nvPr>
        </p:nvSpPr>
        <p:spPr/>
        <p:txBody>
          <a:bodyPr/>
          <a:lstStyle/>
          <a:p>
            <a:pPr algn="ctr"/>
            <a:r>
              <a:rPr lang="en-US" b="1" u="sng" dirty="0"/>
              <a:t>NURSERY RUNNER UP</a:t>
            </a:r>
            <a:endParaRPr lang="en-GB" b="1" u="sng" dirty="0"/>
          </a:p>
        </p:txBody>
      </p:sp>
      <p:sp>
        <p:nvSpPr>
          <p:cNvPr id="3" name="Text Placeholder 2">
            <a:extLst>
              <a:ext uri="{FF2B5EF4-FFF2-40B4-BE49-F238E27FC236}">
                <a16:creationId xmlns:a16="http://schemas.microsoft.com/office/drawing/2014/main" id="{5CC30F49-66A7-482F-BA24-5F9DC586FF6E}"/>
              </a:ext>
            </a:extLst>
          </p:cNvPr>
          <p:cNvSpPr>
            <a:spLocks noGrp="1"/>
          </p:cNvSpPr>
          <p:nvPr>
            <p:ph type="body" idx="1"/>
          </p:nvPr>
        </p:nvSpPr>
        <p:spPr/>
        <p:txBody>
          <a:bodyPr>
            <a:normAutofit/>
          </a:bodyPr>
          <a:lstStyle/>
          <a:p>
            <a:endParaRPr lang="en-GB" dirty="0"/>
          </a:p>
        </p:txBody>
      </p:sp>
      <p:sp>
        <p:nvSpPr>
          <p:cNvPr id="5" name="Text Placeholder 4">
            <a:extLst>
              <a:ext uri="{FF2B5EF4-FFF2-40B4-BE49-F238E27FC236}">
                <a16:creationId xmlns:a16="http://schemas.microsoft.com/office/drawing/2014/main" id="{2668FB47-EC7C-4D01-9661-0A97ECFAA820}"/>
              </a:ext>
            </a:extLst>
          </p:cNvPr>
          <p:cNvSpPr>
            <a:spLocks noGrp="1"/>
          </p:cNvSpPr>
          <p:nvPr>
            <p:ph type="body" sz="quarter" idx="3"/>
          </p:nvPr>
        </p:nvSpPr>
        <p:spPr/>
        <p:txBody>
          <a:bodyPr>
            <a:normAutofit/>
          </a:bodyPr>
          <a:lstStyle/>
          <a:p>
            <a:endParaRPr lang="en-US" dirty="0"/>
          </a:p>
        </p:txBody>
      </p:sp>
      <p:sp>
        <p:nvSpPr>
          <p:cNvPr id="10" name="Content Placeholder 9">
            <a:extLst>
              <a:ext uri="{FF2B5EF4-FFF2-40B4-BE49-F238E27FC236}">
                <a16:creationId xmlns:a16="http://schemas.microsoft.com/office/drawing/2014/main" id="{39251063-122E-4540-B0A0-5207EA00646F}"/>
              </a:ext>
            </a:extLst>
          </p:cNvPr>
          <p:cNvSpPr>
            <a:spLocks noGrp="1"/>
          </p:cNvSpPr>
          <p:nvPr>
            <p:ph sz="quarter" idx="4"/>
          </p:nvPr>
        </p:nvSpPr>
        <p:spPr>
          <a:xfrm>
            <a:off x="5960733" y="2374466"/>
            <a:ext cx="5722338" cy="3748975"/>
          </a:xfrm>
        </p:spPr>
        <p:txBody>
          <a:bodyPr>
            <a:normAutofit fontScale="70000" lnSpcReduction="20000"/>
          </a:bodyPr>
          <a:lstStyle/>
          <a:p>
            <a:pPr marL="0" indent="0" algn="ctr">
              <a:buNone/>
            </a:pPr>
            <a:r>
              <a:rPr lang="en-US" sz="4600" b="1" dirty="0"/>
              <a:t>KORAY</a:t>
            </a:r>
          </a:p>
          <a:p>
            <a:pPr marL="0" indent="0" algn="ctr">
              <a:buNone/>
            </a:pPr>
            <a:r>
              <a:rPr lang="en-GB" sz="4600" b="1" dirty="0"/>
              <a:t>(Bumblebee Class)</a:t>
            </a:r>
          </a:p>
          <a:p>
            <a:pPr marL="0" indent="0" algn="ctr">
              <a:buNone/>
            </a:pPr>
            <a:endParaRPr lang="en-GB" sz="3200" b="1" u="sng" dirty="0"/>
          </a:p>
          <a:p>
            <a:pPr marL="0" indent="0" algn="ctr">
              <a:buNone/>
            </a:pPr>
            <a:r>
              <a:rPr lang="en-GB" sz="3800" dirty="0" err="1"/>
              <a:t>Koray</a:t>
            </a:r>
            <a:r>
              <a:rPr lang="en-GB" sz="3800" dirty="0"/>
              <a:t> made a lava lamp and an information booklet to go with it.</a:t>
            </a:r>
          </a:p>
          <a:p>
            <a:pPr marL="0" indent="0" algn="ctr">
              <a:buNone/>
            </a:pPr>
            <a:endParaRPr lang="en-US" sz="3800" dirty="0"/>
          </a:p>
          <a:p>
            <a:pPr marL="0" indent="0" algn="ctr">
              <a:buNone/>
            </a:pPr>
            <a:r>
              <a:rPr lang="en-US" sz="3800" i="1" dirty="0"/>
              <a:t>“I put lava in it and then it blow!”</a:t>
            </a:r>
            <a:endParaRPr lang="en-GB" sz="3800" i="1" dirty="0"/>
          </a:p>
          <a:p>
            <a:pPr marL="0" indent="0" algn="ctr">
              <a:buNone/>
            </a:pPr>
            <a:endParaRPr lang="en-GB" sz="3200" dirty="0"/>
          </a:p>
          <a:p>
            <a:endParaRPr lang="en-GB" dirty="0"/>
          </a:p>
        </p:txBody>
      </p:sp>
      <p:pic>
        <p:nvPicPr>
          <p:cNvPr id="4" name="Content Placeholder 3">
            <a:extLst>
              <a:ext uri="{FF2B5EF4-FFF2-40B4-BE49-F238E27FC236}">
                <a16:creationId xmlns:a16="http://schemas.microsoft.com/office/drawing/2014/main" id="{C10AE458-D7FE-41B2-A320-84BA3E08168F}"/>
              </a:ext>
            </a:extLst>
          </p:cNvPr>
          <p:cNvPicPr>
            <a:picLocks noGrp="1" noChangeAspect="1"/>
          </p:cNvPicPr>
          <p:nvPr>
            <p:ph sz="half" idx="2"/>
          </p:nvPr>
        </p:nvPicPr>
        <p:blipFill>
          <a:blip r:embed="rId2"/>
          <a:stretch>
            <a:fillRect/>
          </a:stretch>
        </p:blipFill>
        <p:spPr>
          <a:xfrm>
            <a:off x="1247430" y="1868197"/>
            <a:ext cx="4399716" cy="4550780"/>
          </a:xfrm>
          <a:prstGeom prst="rect">
            <a:avLst/>
          </a:prstGeom>
        </p:spPr>
      </p:pic>
    </p:spTree>
    <p:extLst>
      <p:ext uri="{BB962C8B-B14F-4D97-AF65-F5344CB8AC3E}">
        <p14:creationId xmlns:p14="http://schemas.microsoft.com/office/powerpoint/2010/main" val="26981963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E9384-B60E-4D5D-92C5-9C58A49C37E6}"/>
              </a:ext>
            </a:extLst>
          </p:cNvPr>
          <p:cNvSpPr>
            <a:spLocks noGrp="1"/>
          </p:cNvSpPr>
          <p:nvPr>
            <p:ph type="title"/>
          </p:nvPr>
        </p:nvSpPr>
        <p:spPr/>
        <p:txBody>
          <a:bodyPr/>
          <a:lstStyle/>
          <a:p>
            <a:pPr algn="ctr"/>
            <a:r>
              <a:rPr lang="en-US" b="1" u="sng" dirty="0"/>
              <a:t>NURSERY WINNER </a:t>
            </a:r>
            <a:endParaRPr lang="en-GB" b="1" u="sng" dirty="0"/>
          </a:p>
        </p:txBody>
      </p:sp>
      <p:sp>
        <p:nvSpPr>
          <p:cNvPr id="4" name="Content Placeholder 3">
            <a:extLst>
              <a:ext uri="{FF2B5EF4-FFF2-40B4-BE49-F238E27FC236}">
                <a16:creationId xmlns:a16="http://schemas.microsoft.com/office/drawing/2014/main" id="{491A1EC4-9BA0-428E-9F65-88051155F194}"/>
              </a:ext>
            </a:extLst>
          </p:cNvPr>
          <p:cNvSpPr>
            <a:spLocks noGrp="1"/>
          </p:cNvSpPr>
          <p:nvPr>
            <p:ph sz="half" idx="2"/>
          </p:nvPr>
        </p:nvSpPr>
        <p:spPr>
          <a:xfrm>
            <a:off x="6370322" y="2036661"/>
            <a:ext cx="5241670" cy="4821339"/>
          </a:xfrm>
        </p:spPr>
        <p:txBody>
          <a:bodyPr>
            <a:normAutofit/>
          </a:bodyPr>
          <a:lstStyle/>
          <a:p>
            <a:pPr marL="0" indent="0" algn="ctr">
              <a:buNone/>
            </a:pPr>
            <a:r>
              <a:rPr lang="en-GB" sz="3200" b="1" dirty="0"/>
              <a:t>J’NAE</a:t>
            </a:r>
          </a:p>
          <a:p>
            <a:pPr marL="0" indent="0" algn="ctr">
              <a:buNone/>
            </a:pPr>
            <a:r>
              <a:rPr lang="en-GB" sz="3200" b="1" dirty="0"/>
              <a:t>(Butterfly Class)</a:t>
            </a:r>
          </a:p>
          <a:p>
            <a:pPr marL="0" indent="0" algn="ctr">
              <a:buNone/>
            </a:pPr>
            <a:r>
              <a:rPr lang="en-US" dirty="0">
                <a:solidFill>
                  <a:srgbClr val="000000"/>
                </a:solidFill>
                <a:latin typeface="Arial" panose="020B0604020202020204" pitchFamily="34" charset="0"/>
              </a:rPr>
              <a:t> </a:t>
            </a:r>
            <a:endParaRPr lang="en-US" dirty="0">
              <a:solidFill>
                <a:srgbClr val="000000"/>
              </a:solidFill>
              <a:latin typeface="Segoe UI" panose="020B0502040204020203" pitchFamily="34" charset="0"/>
            </a:endParaRPr>
          </a:p>
          <a:p>
            <a:pPr marL="0" indent="0" algn="ctr" fontAlgn="base">
              <a:buNone/>
            </a:pPr>
            <a:r>
              <a:rPr lang="en-US" sz="2400" i="1" dirty="0">
                <a:solidFill>
                  <a:srgbClr val="000000"/>
                </a:solidFill>
                <a:latin typeface="+mj-lt"/>
              </a:rPr>
              <a:t>“I made a butterfly garden. I used the paper clip and the magnet to fly my butterflies around the garden. The magnet is held at the top of the box to enable the butterflies to move” </a:t>
            </a:r>
          </a:p>
          <a:p>
            <a:pPr algn="ctr" fontAlgn="base"/>
            <a:endParaRPr lang="en-US" dirty="0">
              <a:solidFill>
                <a:srgbClr val="000000"/>
              </a:solidFill>
              <a:latin typeface="Segoe UI" panose="020B0502040204020203" pitchFamily="34" charset="0"/>
            </a:endParaRPr>
          </a:p>
          <a:p>
            <a:pPr marL="0" indent="0" algn="ctr">
              <a:buNone/>
            </a:pPr>
            <a:endParaRPr lang="en-GB" dirty="0"/>
          </a:p>
        </p:txBody>
      </p:sp>
      <p:pic>
        <p:nvPicPr>
          <p:cNvPr id="3" name="Picture 2">
            <a:extLst>
              <a:ext uri="{FF2B5EF4-FFF2-40B4-BE49-F238E27FC236}">
                <a16:creationId xmlns:a16="http://schemas.microsoft.com/office/drawing/2014/main" id="{CC41521F-48B4-4BC3-B77D-7AC4E2A0FE1D}"/>
              </a:ext>
            </a:extLst>
          </p:cNvPr>
          <p:cNvPicPr>
            <a:picLocks noChangeAspect="1"/>
          </p:cNvPicPr>
          <p:nvPr/>
        </p:nvPicPr>
        <p:blipFill>
          <a:blip r:embed="rId2"/>
          <a:stretch>
            <a:fillRect/>
          </a:stretch>
        </p:blipFill>
        <p:spPr>
          <a:xfrm>
            <a:off x="1605896" y="1828801"/>
            <a:ext cx="3960403" cy="4697052"/>
          </a:xfrm>
          <a:prstGeom prst="rect">
            <a:avLst/>
          </a:prstGeom>
        </p:spPr>
      </p:pic>
      <p:sp>
        <p:nvSpPr>
          <p:cNvPr id="7" name="Content Placeholder 6">
            <a:extLst>
              <a:ext uri="{FF2B5EF4-FFF2-40B4-BE49-F238E27FC236}">
                <a16:creationId xmlns:a16="http://schemas.microsoft.com/office/drawing/2014/main" id="{567D0A31-E701-44BB-8205-DF73BC42666B}"/>
              </a:ext>
            </a:extLst>
          </p:cNvPr>
          <p:cNvSpPr>
            <a:spLocks noGrp="1"/>
          </p:cNvSpPr>
          <p:nvPr>
            <p:ph sz="half" idx="1"/>
          </p:nvPr>
        </p:nvSpPr>
        <p:spPr/>
        <p:txBody>
          <a:bodyPr>
            <a:normAutofit/>
          </a:bodyPr>
          <a:lstStyle/>
          <a:p>
            <a:endParaRPr lang="en-GB" dirty="0"/>
          </a:p>
        </p:txBody>
      </p:sp>
    </p:spTree>
    <p:extLst>
      <p:ext uri="{BB962C8B-B14F-4D97-AF65-F5344CB8AC3E}">
        <p14:creationId xmlns:p14="http://schemas.microsoft.com/office/powerpoint/2010/main" val="39111859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E15F3-C1B6-4FED-9731-6184DE5633B3}"/>
              </a:ext>
            </a:extLst>
          </p:cNvPr>
          <p:cNvSpPr>
            <a:spLocks noGrp="1"/>
          </p:cNvSpPr>
          <p:nvPr>
            <p:ph type="title"/>
          </p:nvPr>
        </p:nvSpPr>
        <p:spPr/>
        <p:txBody>
          <a:bodyPr/>
          <a:lstStyle/>
          <a:p>
            <a:pPr algn="ctr"/>
            <a:r>
              <a:rPr lang="en-US" b="1" u="sng" dirty="0"/>
              <a:t>RECEPTION RUNNER UP</a:t>
            </a:r>
            <a:endParaRPr lang="en-GB" b="1" u="sng" dirty="0"/>
          </a:p>
        </p:txBody>
      </p:sp>
      <p:sp>
        <p:nvSpPr>
          <p:cNvPr id="4" name="Content Placeholder 3">
            <a:extLst>
              <a:ext uri="{FF2B5EF4-FFF2-40B4-BE49-F238E27FC236}">
                <a16:creationId xmlns:a16="http://schemas.microsoft.com/office/drawing/2014/main" id="{55AD1D67-7DDB-4F38-B3C6-6C17B0DF229C}"/>
              </a:ext>
            </a:extLst>
          </p:cNvPr>
          <p:cNvSpPr>
            <a:spLocks noGrp="1"/>
          </p:cNvSpPr>
          <p:nvPr>
            <p:ph sz="half" idx="2"/>
          </p:nvPr>
        </p:nvSpPr>
        <p:spPr>
          <a:xfrm>
            <a:off x="5439053" y="2233580"/>
            <a:ext cx="6226206" cy="3749040"/>
          </a:xfrm>
        </p:spPr>
        <p:txBody>
          <a:bodyPr>
            <a:normAutofit fontScale="92500"/>
          </a:bodyPr>
          <a:lstStyle/>
          <a:p>
            <a:pPr marL="0" indent="0" algn="ctr">
              <a:buNone/>
            </a:pPr>
            <a:r>
              <a:rPr lang="en-GB" sz="3500" b="1" dirty="0"/>
              <a:t>HANNA</a:t>
            </a:r>
          </a:p>
          <a:p>
            <a:pPr marL="0" indent="0" algn="ctr">
              <a:buNone/>
            </a:pPr>
            <a:r>
              <a:rPr lang="en-GB" sz="3500" b="1" dirty="0"/>
              <a:t>(Bluebell Class)</a:t>
            </a:r>
          </a:p>
          <a:p>
            <a:pPr marL="0" indent="0" algn="ctr">
              <a:buNone/>
            </a:pPr>
            <a:endParaRPr lang="en-GB" sz="3200" dirty="0"/>
          </a:p>
          <a:p>
            <a:pPr marL="0" indent="0" algn="ctr">
              <a:buNone/>
            </a:pPr>
            <a:r>
              <a:rPr lang="en-US" sz="2600" dirty="0"/>
              <a:t>H</a:t>
            </a:r>
            <a:r>
              <a:rPr lang="en-GB" sz="2600" dirty="0"/>
              <a:t>anna made a magnetic fishing game.</a:t>
            </a:r>
          </a:p>
          <a:p>
            <a:pPr marL="0" indent="0" algn="ctr">
              <a:buNone/>
            </a:pPr>
            <a:endParaRPr lang="en-US" sz="2600" dirty="0"/>
          </a:p>
          <a:p>
            <a:pPr marL="0" indent="0" algn="ctr">
              <a:buNone/>
            </a:pPr>
            <a:r>
              <a:rPr lang="en-US" sz="2600" i="1" dirty="0"/>
              <a:t>“You put the rod into the box to get the sea creatures out!” </a:t>
            </a:r>
            <a:endParaRPr lang="en-GB" sz="2600" i="1" dirty="0"/>
          </a:p>
          <a:p>
            <a:endParaRPr lang="en-GB" dirty="0"/>
          </a:p>
        </p:txBody>
      </p:sp>
      <p:pic>
        <p:nvPicPr>
          <p:cNvPr id="7" name="Content Placeholder 6">
            <a:extLst>
              <a:ext uri="{FF2B5EF4-FFF2-40B4-BE49-F238E27FC236}">
                <a16:creationId xmlns:a16="http://schemas.microsoft.com/office/drawing/2014/main" id="{722BAFEF-0FE4-4DDB-80C3-3A30ECAF4914}"/>
              </a:ext>
            </a:extLst>
          </p:cNvPr>
          <p:cNvPicPr>
            <a:picLocks noGrp="1" noChangeAspect="1"/>
          </p:cNvPicPr>
          <p:nvPr>
            <p:ph sz="half" idx="1"/>
          </p:nvPr>
        </p:nvPicPr>
        <p:blipFill>
          <a:blip r:embed="rId2"/>
          <a:stretch>
            <a:fillRect/>
          </a:stretch>
        </p:blipFill>
        <p:spPr>
          <a:xfrm>
            <a:off x="1251753" y="1804881"/>
            <a:ext cx="3355758" cy="4766235"/>
          </a:xfrm>
          <a:prstGeom prst="rect">
            <a:avLst/>
          </a:prstGeom>
        </p:spPr>
      </p:pic>
    </p:spTree>
    <p:extLst>
      <p:ext uri="{BB962C8B-B14F-4D97-AF65-F5344CB8AC3E}">
        <p14:creationId xmlns:p14="http://schemas.microsoft.com/office/powerpoint/2010/main" val="3681158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73EC9-55F7-4380-95D2-B41D4B79AB67}"/>
              </a:ext>
            </a:extLst>
          </p:cNvPr>
          <p:cNvSpPr>
            <a:spLocks noGrp="1"/>
          </p:cNvSpPr>
          <p:nvPr>
            <p:ph type="title"/>
          </p:nvPr>
        </p:nvSpPr>
        <p:spPr/>
        <p:txBody>
          <a:bodyPr/>
          <a:lstStyle/>
          <a:p>
            <a:pPr algn="ctr"/>
            <a:r>
              <a:rPr lang="en-US" b="1" u="sng" dirty="0"/>
              <a:t>RECEPTION RUNNER UP</a:t>
            </a:r>
            <a:endParaRPr lang="en-GB" b="1" u="sng" dirty="0"/>
          </a:p>
        </p:txBody>
      </p:sp>
      <p:sp>
        <p:nvSpPr>
          <p:cNvPr id="4" name="Content Placeholder 3">
            <a:extLst>
              <a:ext uri="{FF2B5EF4-FFF2-40B4-BE49-F238E27FC236}">
                <a16:creationId xmlns:a16="http://schemas.microsoft.com/office/drawing/2014/main" id="{D3EDC357-E5F2-43F5-B2D5-15297B46D24A}"/>
              </a:ext>
            </a:extLst>
          </p:cNvPr>
          <p:cNvSpPr>
            <a:spLocks noGrp="1"/>
          </p:cNvSpPr>
          <p:nvPr>
            <p:ph sz="half" idx="2"/>
          </p:nvPr>
        </p:nvSpPr>
        <p:spPr>
          <a:xfrm>
            <a:off x="5680229" y="2068568"/>
            <a:ext cx="5638800" cy="4112782"/>
          </a:xfrm>
        </p:spPr>
        <p:txBody>
          <a:bodyPr>
            <a:normAutofit fontScale="77500" lnSpcReduction="20000"/>
          </a:bodyPr>
          <a:lstStyle/>
          <a:p>
            <a:pPr marL="0" indent="0" algn="ctr">
              <a:buNone/>
            </a:pPr>
            <a:r>
              <a:rPr lang="en-GB" sz="4600" b="1" dirty="0"/>
              <a:t>LEILA</a:t>
            </a:r>
          </a:p>
          <a:p>
            <a:pPr marL="0" indent="0" algn="ctr">
              <a:buNone/>
            </a:pPr>
            <a:r>
              <a:rPr lang="en-GB" sz="4600" b="1" dirty="0"/>
              <a:t>(Bluebell class)</a:t>
            </a:r>
            <a:endParaRPr lang="en-GB" sz="4600" dirty="0"/>
          </a:p>
          <a:p>
            <a:pPr marL="0" indent="0" algn="ctr">
              <a:buNone/>
            </a:pPr>
            <a:endParaRPr lang="en-GB" sz="3200" dirty="0"/>
          </a:p>
          <a:p>
            <a:pPr marL="0" indent="0" algn="ctr">
              <a:buNone/>
            </a:pPr>
            <a:r>
              <a:rPr lang="en-US" sz="3100" dirty="0"/>
              <a:t>L</a:t>
            </a:r>
            <a:r>
              <a:rPr lang="en-GB" sz="3100" dirty="0" err="1"/>
              <a:t>eila</a:t>
            </a:r>
            <a:r>
              <a:rPr lang="en-GB" sz="3100" dirty="0"/>
              <a:t> made a model of the </a:t>
            </a:r>
            <a:r>
              <a:rPr lang="en-GB" sz="3100" dirty="0">
                <a:latin typeface="+mj-lt"/>
              </a:rPr>
              <a:t>heart</a:t>
            </a:r>
            <a:r>
              <a:rPr lang="en-GB" sz="3100" dirty="0"/>
              <a:t>.</a:t>
            </a:r>
          </a:p>
          <a:p>
            <a:pPr marL="0" indent="0" algn="ctr">
              <a:buNone/>
            </a:pPr>
            <a:endParaRPr lang="en-GB" sz="3100" dirty="0"/>
          </a:p>
          <a:p>
            <a:pPr marL="0" indent="0" algn="ctr">
              <a:buNone/>
            </a:pPr>
            <a:r>
              <a:rPr lang="en-US" sz="3100" i="1" dirty="0">
                <a:solidFill>
                  <a:srgbClr val="000000"/>
                </a:solidFill>
                <a:latin typeface="+mj-lt"/>
              </a:rPr>
              <a:t>“I made a heart.  The heart pushes blood around the body.  The doctors fixed my heart when I was 3 years old because it had an extra bit that got stuck.”</a:t>
            </a:r>
            <a:r>
              <a:rPr lang="en-US" sz="3400" dirty="0">
                <a:solidFill>
                  <a:srgbClr val="000000"/>
                </a:solidFill>
                <a:latin typeface="+mj-lt"/>
              </a:rPr>
              <a:t> </a:t>
            </a:r>
            <a:endParaRPr lang="en-US" sz="3400" dirty="0">
              <a:latin typeface="+mj-lt"/>
            </a:endParaRPr>
          </a:p>
          <a:p>
            <a:pPr marL="0" indent="0" algn="ctr">
              <a:buNone/>
            </a:pPr>
            <a:endParaRPr lang="en-GB" dirty="0"/>
          </a:p>
        </p:txBody>
      </p:sp>
      <p:pic>
        <p:nvPicPr>
          <p:cNvPr id="7" name="Content Placeholder 6">
            <a:extLst>
              <a:ext uri="{FF2B5EF4-FFF2-40B4-BE49-F238E27FC236}">
                <a16:creationId xmlns:a16="http://schemas.microsoft.com/office/drawing/2014/main" id="{61F52FA0-93A9-4811-9BF8-00A245E7503E}"/>
              </a:ext>
            </a:extLst>
          </p:cNvPr>
          <p:cNvPicPr>
            <a:picLocks noGrp="1" noChangeAspect="1"/>
          </p:cNvPicPr>
          <p:nvPr>
            <p:ph sz="half" idx="1"/>
          </p:nvPr>
        </p:nvPicPr>
        <p:blipFill>
          <a:blip r:embed="rId2"/>
          <a:stretch>
            <a:fillRect/>
          </a:stretch>
        </p:blipFill>
        <p:spPr>
          <a:xfrm>
            <a:off x="1260629" y="1821346"/>
            <a:ext cx="3512547" cy="4731515"/>
          </a:xfrm>
          <a:prstGeom prst="rect">
            <a:avLst/>
          </a:prstGeom>
        </p:spPr>
      </p:pic>
    </p:spTree>
    <p:extLst>
      <p:ext uri="{BB962C8B-B14F-4D97-AF65-F5344CB8AC3E}">
        <p14:creationId xmlns:p14="http://schemas.microsoft.com/office/powerpoint/2010/main" val="3790085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E15F3-C1B6-4FED-9731-6184DE5633B3}"/>
              </a:ext>
            </a:extLst>
          </p:cNvPr>
          <p:cNvSpPr>
            <a:spLocks noGrp="1"/>
          </p:cNvSpPr>
          <p:nvPr>
            <p:ph type="title"/>
          </p:nvPr>
        </p:nvSpPr>
        <p:spPr/>
        <p:txBody>
          <a:bodyPr/>
          <a:lstStyle/>
          <a:p>
            <a:pPr algn="ctr"/>
            <a:r>
              <a:rPr lang="en-US" b="1" u="sng" dirty="0"/>
              <a:t>RECEPTION WINNER</a:t>
            </a:r>
            <a:endParaRPr lang="en-GB" b="1" u="sng" dirty="0"/>
          </a:p>
        </p:txBody>
      </p:sp>
      <p:sp>
        <p:nvSpPr>
          <p:cNvPr id="4" name="Content Placeholder 3">
            <a:extLst>
              <a:ext uri="{FF2B5EF4-FFF2-40B4-BE49-F238E27FC236}">
                <a16:creationId xmlns:a16="http://schemas.microsoft.com/office/drawing/2014/main" id="{55AD1D67-7DDB-4F38-B3C6-6C17B0DF229C}"/>
              </a:ext>
            </a:extLst>
          </p:cNvPr>
          <p:cNvSpPr>
            <a:spLocks noGrp="1"/>
          </p:cNvSpPr>
          <p:nvPr>
            <p:ph sz="half" idx="2"/>
          </p:nvPr>
        </p:nvSpPr>
        <p:spPr>
          <a:xfrm>
            <a:off x="6370319" y="2103120"/>
            <a:ext cx="4948709" cy="4244414"/>
          </a:xfrm>
        </p:spPr>
        <p:txBody>
          <a:bodyPr>
            <a:normAutofit fontScale="92500" lnSpcReduction="10000"/>
          </a:bodyPr>
          <a:lstStyle/>
          <a:p>
            <a:pPr marL="0" indent="0" algn="ctr">
              <a:buNone/>
            </a:pPr>
            <a:r>
              <a:rPr lang="en-US" sz="3500" b="1" dirty="0"/>
              <a:t>AYAN</a:t>
            </a:r>
            <a:endParaRPr lang="en-GB" sz="3500" b="1" dirty="0"/>
          </a:p>
          <a:p>
            <a:pPr marL="0" indent="0" algn="ctr">
              <a:buNone/>
            </a:pPr>
            <a:r>
              <a:rPr lang="en-GB" sz="3500" b="1" dirty="0"/>
              <a:t>(Daffodil Class)</a:t>
            </a:r>
          </a:p>
          <a:p>
            <a:pPr marL="0" indent="0" algn="ctr">
              <a:buNone/>
            </a:pPr>
            <a:endParaRPr lang="en-GB" sz="3200" dirty="0"/>
          </a:p>
          <a:p>
            <a:pPr marL="0" indent="0" algn="ctr">
              <a:buNone/>
            </a:pPr>
            <a:r>
              <a:rPr lang="en-US" sz="2600" dirty="0" err="1"/>
              <a:t>Ayan</a:t>
            </a:r>
            <a:r>
              <a:rPr lang="en-US" sz="2600" dirty="0"/>
              <a:t> used natural resources to recreate the story of Stickman.</a:t>
            </a:r>
          </a:p>
          <a:p>
            <a:pPr algn="ctr"/>
            <a:endParaRPr lang="en-GB" sz="2600" dirty="0"/>
          </a:p>
          <a:p>
            <a:pPr marL="0" indent="0" algn="ctr">
              <a:buNone/>
            </a:pPr>
            <a:r>
              <a:rPr lang="en-US" sz="2600" i="1" dirty="0"/>
              <a:t>“This is Stickman. It’s in the book. There’s a real stick and leaves on here.” </a:t>
            </a:r>
            <a:endParaRPr lang="en-GB" sz="2600" i="1" dirty="0"/>
          </a:p>
        </p:txBody>
      </p:sp>
      <p:pic>
        <p:nvPicPr>
          <p:cNvPr id="7" name="Content Placeholder 6">
            <a:extLst>
              <a:ext uri="{FF2B5EF4-FFF2-40B4-BE49-F238E27FC236}">
                <a16:creationId xmlns:a16="http://schemas.microsoft.com/office/drawing/2014/main" id="{71A6658B-07DE-4437-808E-4CC6A241AF5B}"/>
              </a:ext>
            </a:extLst>
          </p:cNvPr>
          <p:cNvPicPr>
            <a:picLocks noGrp="1" noChangeAspect="1"/>
          </p:cNvPicPr>
          <p:nvPr>
            <p:ph sz="half" idx="1"/>
          </p:nvPr>
        </p:nvPicPr>
        <p:blipFill>
          <a:blip r:embed="rId2"/>
          <a:stretch>
            <a:fillRect/>
          </a:stretch>
        </p:blipFill>
        <p:spPr>
          <a:xfrm>
            <a:off x="1066800" y="1816777"/>
            <a:ext cx="4188781" cy="4681677"/>
          </a:xfrm>
          <a:prstGeom prst="rect">
            <a:avLst/>
          </a:prstGeom>
        </p:spPr>
      </p:pic>
    </p:spTree>
    <p:extLst>
      <p:ext uri="{BB962C8B-B14F-4D97-AF65-F5344CB8AC3E}">
        <p14:creationId xmlns:p14="http://schemas.microsoft.com/office/powerpoint/2010/main" val="3746341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B2EC0-1B5D-4FED-9985-1A929B68BAD1}"/>
              </a:ext>
            </a:extLst>
          </p:cNvPr>
          <p:cNvSpPr>
            <a:spLocks noGrp="1"/>
          </p:cNvSpPr>
          <p:nvPr>
            <p:ph type="title"/>
          </p:nvPr>
        </p:nvSpPr>
        <p:spPr/>
        <p:txBody>
          <a:bodyPr/>
          <a:lstStyle/>
          <a:p>
            <a:pPr algn="ctr"/>
            <a:r>
              <a:rPr lang="en-US" b="1" u="sng" dirty="0"/>
              <a:t>YEAR 1 RUNNER UP</a:t>
            </a:r>
            <a:endParaRPr lang="en-GB" b="1" u="sng" dirty="0"/>
          </a:p>
        </p:txBody>
      </p:sp>
      <p:sp>
        <p:nvSpPr>
          <p:cNvPr id="4" name="Content Placeholder 3">
            <a:extLst>
              <a:ext uri="{FF2B5EF4-FFF2-40B4-BE49-F238E27FC236}">
                <a16:creationId xmlns:a16="http://schemas.microsoft.com/office/drawing/2014/main" id="{7FCC1F17-EB71-4F61-BCD4-11BFE914AF8F}"/>
              </a:ext>
            </a:extLst>
          </p:cNvPr>
          <p:cNvSpPr>
            <a:spLocks noGrp="1"/>
          </p:cNvSpPr>
          <p:nvPr>
            <p:ph sz="half" idx="2"/>
          </p:nvPr>
        </p:nvSpPr>
        <p:spPr>
          <a:xfrm>
            <a:off x="6761078" y="2129753"/>
            <a:ext cx="4875320" cy="4040228"/>
          </a:xfrm>
        </p:spPr>
        <p:txBody>
          <a:bodyPr vert="horz" lIns="91440" tIns="45720" rIns="91440" bIns="45720" rtlCol="0" anchor="t">
            <a:normAutofit lnSpcReduction="10000"/>
          </a:bodyPr>
          <a:lstStyle/>
          <a:p>
            <a:pPr marL="0" indent="0" algn="ctr">
              <a:buNone/>
            </a:pPr>
            <a:r>
              <a:rPr lang="en-US" sz="3500" b="1" dirty="0"/>
              <a:t>A</a:t>
            </a:r>
            <a:r>
              <a:rPr lang="en-GB" sz="3500" b="1" dirty="0"/>
              <a:t>NNA</a:t>
            </a:r>
          </a:p>
          <a:p>
            <a:pPr marL="0" indent="0" algn="ctr">
              <a:buNone/>
            </a:pPr>
            <a:r>
              <a:rPr lang="en-GB" sz="3500" b="1" dirty="0"/>
              <a:t>1R</a:t>
            </a:r>
          </a:p>
          <a:p>
            <a:pPr marL="0" indent="0" algn="ctr">
              <a:buNone/>
            </a:pPr>
            <a:endParaRPr lang="en-GB" sz="2600" dirty="0"/>
          </a:p>
          <a:p>
            <a:pPr marL="0" indent="0" algn="ctr">
              <a:buNone/>
            </a:pPr>
            <a:r>
              <a:rPr lang="en-GB" sz="2600" dirty="0"/>
              <a:t>Anna made a model of an earthquake that moves!</a:t>
            </a:r>
          </a:p>
          <a:p>
            <a:pPr marL="0" indent="0" algn="ctr">
              <a:buNone/>
            </a:pPr>
            <a:endParaRPr lang="en-GB" sz="2600" dirty="0"/>
          </a:p>
          <a:p>
            <a:pPr marL="0" indent="0" algn="ctr">
              <a:buNone/>
            </a:pPr>
            <a:r>
              <a:rPr lang="en-US" sz="2600" i="1" dirty="0"/>
              <a:t>“It is an earthquake. I saw it on the news.”</a:t>
            </a:r>
          </a:p>
          <a:p>
            <a:pPr marL="0" indent="0" algn="ctr">
              <a:buNone/>
            </a:pPr>
            <a:endParaRPr lang="en-GB" sz="3800" dirty="0"/>
          </a:p>
          <a:p>
            <a:endParaRPr lang="en-GB" dirty="0"/>
          </a:p>
        </p:txBody>
      </p:sp>
      <p:pic>
        <p:nvPicPr>
          <p:cNvPr id="7" name="Content Placeholder 6">
            <a:extLst>
              <a:ext uri="{FF2B5EF4-FFF2-40B4-BE49-F238E27FC236}">
                <a16:creationId xmlns:a16="http://schemas.microsoft.com/office/drawing/2014/main" id="{9A1083C9-0FFC-43E3-8CE8-F4C1BBD60B65}"/>
              </a:ext>
            </a:extLst>
          </p:cNvPr>
          <p:cNvPicPr>
            <a:picLocks noGrp="1" noChangeAspect="1"/>
          </p:cNvPicPr>
          <p:nvPr>
            <p:ph sz="half" idx="1"/>
          </p:nvPr>
        </p:nvPicPr>
        <p:blipFill>
          <a:blip r:embed="rId2"/>
          <a:stretch>
            <a:fillRect/>
          </a:stretch>
        </p:blipFill>
        <p:spPr>
          <a:xfrm>
            <a:off x="444020" y="2129753"/>
            <a:ext cx="6062939" cy="4190999"/>
          </a:xfrm>
          <a:prstGeom prst="rect">
            <a:avLst/>
          </a:prstGeom>
        </p:spPr>
      </p:pic>
    </p:spTree>
    <p:extLst>
      <p:ext uri="{BB962C8B-B14F-4D97-AF65-F5344CB8AC3E}">
        <p14:creationId xmlns:p14="http://schemas.microsoft.com/office/powerpoint/2010/main" val="2861375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B2EC0-1B5D-4FED-9985-1A929B68BAD1}"/>
              </a:ext>
            </a:extLst>
          </p:cNvPr>
          <p:cNvSpPr>
            <a:spLocks noGrp="1"/>
          </p:cNvSpPr>
          <p:nvPr>
            <p:ph type="title"/>
          </p:nvPr>
        </p:nvSpPr>
        <p:spPr/>
        <p:txBody>
          <a:bodyPr/>
          <a:lstStyle/>
          <a:p>
            <a:pPr algn="ctr"/>
            <a:r>
              <a:rPr lang="en-US" b="1" u="sng" dirty="0"/>
              <a:t>YEAR 1 RUNNER UP</a:t>
            </a:r>
            <a:endParaRPr lang="en-GB" b="1" u="sng" dirty="0"/>
          </a:p>
        </p:txBody>
      </p:sp>
      <p:sp>
        <p:nvSpPr>
          <p:cNvPr id="4" name="Content Placeholder 3">
            <a:extLst>
              <a:ext uri="{FF2B5EF4-FFF2-40B4-BE49-F238E27FC236}">
                <a16:creationId xmlns:a16="http://schemas.microsoft.com/office/drawing/2014/main" id="{7FCC1F17-EB71-4F61-BCD4-11BFE914AF8F}"/>
              </a:ext>
            </a:extLst>
          </p:cNvPr>
          <p:cNvSpPr>
            <a:spLocks noGrp="1"/>
          </p:cNvSpPr>
          <p:nvPr>
            <p:ph sz="half" idx="2"/>
          </p:nvPr>
        </p:nvSpPr>
        <p:spPr>
          <a:xfrm>
            <a:off x="6370320" y="2103120"/>
            <a:ext cx="4975342" cy="4112286"/>
          </a:xfrm>
        </p:spPr>
        <p:txBody>
          <a:bodyPr vert="horz" lIns="91440" tIns="45720" rIns="91440" bIns="45720" rtlCol="0" anchor="t">
            <a:normAutofit fontScale="92500" lnSpcReduction="10000"/>
          </a:bodyPr>
          <a:lstStyle/>
          <a:p>
            <a:pPr marL="0" indent="0" algn="ctr">
              <a:buNone/>
            </a:pPr>
            <a:r>
              <a:rPr lang="en-GB" sz="4100" b="1" dirty="0"/>
              <a:t>ISA </a:t>
            </a:r>
          </a:p>
          <a:p>
            <a:pPr marL="0" indent="0" algn="ctr">
              <a:buNone/>
            </a:pPr>
            <a:r>
              <a:rPr lang="en-GB" sz="4100" b="1" dirty="0"/>
              <a:t>1M</a:t>
            </a:r>
            <a:endParaRPr lang="en-GB" sz="4100" dirty="0"/>
          </a:p>
          <a:p>
            <a:pPr marL="0" indent="0" algn="ctr">
              <a:buNone/>
            </a:pPr>
            <a:endParaRPr lang="en-GB" sz="3800" dirty="0"/>
          </a:p>
          <a:p>
            <a:pPr marL="0" indent="0" algn="ctr">
              <a:buNone/>
            </a:pPr>
            <a:r>
              <a:rPr lang="en-GB" sz="3100" dirty="0">
                <a:latin typeface="+mj-lt"/>
              </a:rPr>
              <a:t>Isa made a handheld fan.</a:t>
            </a:r>
          </a:p>
          <a:p>
            <a:pPr marL="0" indent="0" algn="ctr">
              <a:buNone/>
            </a:pPr>
            <a:endParaRPr lang="en-US" sz="3100" dirty="0">
              <a:latin typeface="+mj-lt"/>
            </a:endParaRPr>
          </a:p>
          <a:p>
            <a:pPr marL="0" indent="0" algn="ctr">
              <a:buNone/>
            </a:pPr>
            <a:r>
              <a:rPr lang="en-US" sz="3100" i="1" dirty="0">
                <a:solidFill>
                  <a:srgbClr val="000000"/>
                </a:solidFill>
                <a:latin typeface="+mj-lt"/>
              </a:rPr>
              <a:t>“When you pull the string the fan will spin”</a:t>
            </a:r>
            <a:r>
              <a:rPr lang="en-US" sz="4000" dirty="0">
                <a:solidFill>
                  <a:srgbClr val="000000"/>
                </a:solidFill>
                <a:latin typeface="+mj-lt"/>
              </a:rPr>
              <a:t> </a:t>
            </a:r>
            <a:endParaRPr lang="en-GB" sz="3800" dirty="0">
              <a:latin typeface="+mj-lt"/>
            </a:endParaRPr>
          </a:p>
          <a:p>
            <a:pPr marL="0" indent="0" algn="ctr">
              <a:buNone/>
            </a:pPr>
            <a:endParaRPr lang="en-US" sz="3800" dirty="0"/>
          </a:p>
          <a:p>
            <a:pPr marL="0" indent="0" algn="ctr">
              <a:buNone/>
            </a:pPr>
            <a:endParaRPr lang="en-GB" sz="3800" dirty="0"/>
          </a:p>
          <a:p>
            <a:endParaRPr lang="en-GB" dirty="0"/>
          </a:p>
        </p:txBody>
      </p:sp>
      <p:pic>
        <p:nvPicPr>
          <p:cNvPr id="5" name="Picture 4">
            <a:extLst>
              <a:ext uri="{FF2B5EF4-FFF2-40B4-BE49-F238E27FC236}">
                <a16:creationId xmlns:a16="http://schemas.microsoft.com/office/drawing/2014/main" id="{2F08BA08-4E08-431A-8259-264CFEA65CBB}"/>
              </a:ext>
            </a:extLst>
          </p:cNvPr>
          <p:cNvPicPr>
            <a:picLocks noChangeAspect="1"/>
          </p:cNvPicPr>
          <p:nvPr/>
        </p:nvPicPr>
        <p:blipFill>
          <a:blip r:embed="rId2"/>
          <a:stretch>
            <a:fillRect/>
          </a:stretch>
        </p:blipFill>
        <p:spPr>
          <a:xfrm>
            <a:off x="719091" y="1885309"/>
            <a:ext cx="4882720" cy="4575042"/>
          </a:xfrm>
          <a:prstGeom prst="rect">
            <a:avLst/>
          </a:prstGeom>
        </p:spPr>
      </p:pic>
      <p:sp>
        <p:nvSpPr>
          <p:cNvPr id="7" name="Content Placeholder 6">
            <a:extLst>
              <a:ext uri="{FF2B5EF4-FFF2-40B4-BE49-F238E27FC236}">
                <a16:creationId xmlns:a16="http://schemas.microsoft.com/office/drawing/2014/main" id="{F379F12F-BF57-4CE7-9EBA-6F296ABB299F}"/>
              </a:ext>
            </a:extLst>
          </p:cNvPr>
          <p:cNvSpPr>
            <a:spLocks noGrp="1"/>
          </p:cNvSpPr>
          <p:nvPr>
            <p:ph sz="half" idx="1"/>
          </p:nvPr>
        </p:nvSpPr>
        <p:spPr/>
        <p:txBody>
          <a:bodyPr>
            <a:normAutofit fontScale="92500" lnSpcReduction="10000"/>
          </a:bodyPr>
          <a:lstStyle/>
          <a:p>
            <a:endParaRPr lang="en-GB" dirty="0"/>
          </a:p>
        </p:txBody>
      </p:sp>
    </p:spTree>
    <p:extLst>
      <p:ext uri="{BB962C8B-B14F-4D97-AF65-F5344CB8AC3E}">
        <p14:creationId xmlns:p14="http://schemas.microsoft.com/office/powerpoint/2010/main" val="34742369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B2EC0-1B5D-4FED-9985-1A929B68BAD1}"/>
              </a:ext>
            </a:extLst>
          </p:cNvPr>
          <p:cNvSpPr>
            <a:spLocks noGrp="1"/>
          </p:cNvSpPr>
          <p:nvPr>
            <p:ph type="title"/>
          </p:nvPr>
        </p:nvSpPr>
        <p:spPr/>
        <p:txBody>
          <a:bodyPr/>
          <a:lstStyle/>
          <a:p>
            <a:pPr algn="ctr"/>
            <a:r>
              <a:rPr lang="en-US" b="1" u="sng" dirty="0"/>
              <a:t>YEAR 1 RUNNER UP</a:t>
            </a:r>
            <a:endParaRPr lang="en-GB" b="1" u="sng" dirty="0"/>
          </a:p>
        </p:txBody>
      </p:sp>
      <p:sp>
        <p:nvSpPr>
          <p:cNvPr id="4" name="Content Placeholder 3">
            <a:extLst>
              <a:ext uri="{FF2B5EF4-FFF2-40B4-BE49-F238E27FC236}">
                <a16:creationId xmlns:a16="http://schemas.microsoft.com/office/drawing/2014/main" id="{7FCC1F17-EB71-4F61-BCD4-11BFE914AF8F}"/>
              </a:ext>
            </a:extLst>
          </p:cNvPr>
          <p:cNvSpPr>
            <a:spLocks noGrp="1"/>
          </p:cNvSpPr>
          <p:nvPr>
            <p:ph sz="half" idx="2"/>
          </p:nvPr>
        </p:nvSpPr>
        <p:spPr>
          <a:xfrm>
            <a:off x="5080987" y="2014194"/>
            <a:ext cx="7111013" cy="4431986"/>
          </a:xfrm>
        </p:spPr>
        <p:txBody>
          <a:bodyPr vert="horz" lIns="91440" tIns="45720" rIns="91440" bIns="45720" rtlCol="0" anchor="t">
            <a:normAutofit/>
          </a:bodyPr>
          <a:lstStyle/>
          <a:p>
            <a:pPr marL="0" indent="0" algn="ctr">
              <a:buNone/>
            </a:pPr>
            <a:r>
              <a:rPr lang="en-GB" sz="3200" b="1" dirty="0"/>
              <a:t>FERDI</a:t>
            </a:r>
          </a:p>
          <a:p>
            <a:pPr marL="0" indent="0" algn="ctr">
              <a:buNone/>
            </a:pPr>
            <a:r>
              <a:rPr lang="en-GB" sz="3200" b="1" dirty="0"/>
              <a:t>1M</a:t>
            </a:r>
          </a:p>
          <a:p>
            <a:pPr marL="0" indent="0" algn="ctr">
              <a:buNone/>
            </a:pPr>
            <a:endParaRPr lang="en-GB" sz="3200" dirty="0"/>
          </a:p>
          <a:p>
            <a:pPr marL="0" indent="0" algn="ctr">
              <a:buNone/>
            </a:pPr>
            <a:r>
              <a:rPr lang="en-GB" sz="2600" dirty="0"/>
              <a:t>Ferdi made a water mill.</a:t>
            </a:r>
          </a:p>
          <a:p>
            <a:pPr marL="0" indent="0" algn="ctr">
              <a:buNone/>
            </a:pPr>
            <a:endParaRPr lang="en-GB" sz="2600" dirty="0"/>
          </a:p>
          <a:p>
            <a:pPr marL="0" indent="0" algn="ctr" fontAlgn="base">
              <a:buNone/>
            </a:pPr>
            <a:r>
              <a:rPr lang="en-US" sz="2600" i="1" dirty="0"/>
              <a:t>“The propeller spins when you add water”</a:t>
            </a:r>
            <a:r>
              <a:rPr lang="en-US" sz="4000" dirty="0"/>
              <a:t> </a:t>
            </a:r>
          </a:p>
          <a:p>
            <a:pPr marL="0" indent="0" algn="ctr">
              <a:buNone/>
            </a:pPr>
            <a:endParaRPr lang="en-GB" sz="3800" dirty="0"/>
          </a:p>
          <a:p>
            <a:pPr marL="0" indent="0" algn="ctr">
              <a:buNone/>
            </a:pPr>
            <a:endParaRPr lang="en-US" sz="3800" dirty="0"/>
          </a:p>
          <a:p>
            <a:pPr marL="0" indent="0" algn="ctr">
              <a:buNone/>
            </a:pPr>
            <a:endParaRPr lang="en-GB" sz="3800" dirty="0"/>
          </a:p>
          <a:p>
            <a:endParaRPr lang="en-GB" dirty="0"/>
          </a:p>
        </p:txBody>
      </p:sp>
      <p:pic>
        <p:nvPicPr>
          <p:cNvPr id="3" name="Content Placeholder 2">
            <a:extLst>
              <a:ext uri="{FF2B5EF4-FFF2-40B4-BE49-F238E27FC236}">
                <a16:creationId xmlns:a16="http://schemas.microsoft.com/office/drawing/2014/main" id="{8A465D80-C400-4933-9F99-4ACC221CA39D}"/>
              </a:ext>
            </a:extLst>
          </p:cNvPr>
          <p:cNvPicPr>
            <a:picLocks noGrp="1" noChangeAspect="1"/>
          </p:cNvPicPr>
          <p:nvPr>
            <p:ph sz="half" idx="1"/>
          </p:nvPr>
        </p:nvPicPr>
        <p:blipFill>
          <a:blip r:embed="rId2"/>
          <a:stretch>
            <a:fillRect/>
          </a:stretch>
        </p:blipFill>
        <p:spPr>
          <a:xfrm>
            <a:off x="738327" y="1763161"/>
            <a:ext cx="3913421" cy="4774253"/>
          </a:xfrm>
          <a:prstGeom prst="rect">
            <a:avLst/>
          </a:prstGeom>
        </p:spPr>
      </p:pic>
    </p:spTree>
    <p:extLst>
      <p:ext uri="{BB962C8B-B14F-4D97-AF65-F5344CB8AC3E}">
        <p14:creationId xmlns:p14="http://schemas.microsoft.com/office/powerpoint/2010/main" val="1621468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FFCD6-171B-4EF6-A755-D5D071A9BCEE}"/>
              </a:ext>
            </a:extLst>
          </p:cNvPr>
          <p:cNvSpPr>
            <a:spLocks noGrp="1"/>
          </p:cNvSpPr>
          <p:nvPr>
            <p:ph type="title"/>
          </p:nvPr>
        </p:nvSpPr>
        <p:spPr/>
        <p:txBody>
          <a:bodyPr/>
          <a:lstStyle/>
          <a:p>
            <a:pPr algn="ctr"/>
            <a:r>
              <a:rPr lang="en-US" b="1" u="sng" dirty="0"/>
              <a:t>YEAR 1 WINNER</a:t>
            </a:r>
            <a:endParaRPr lang="en-GB" b="1" u="sng" dirty="0"/>
          </a:p>
        </p:txBody>
      </p:sp>
      <p:sp>
        <p:nvSpPr>
          <p:cNvPr id="8" name="Content Placeholder 7">
            <a:extLst>
              <a:ext uri="{FF2B5EF4-FFF2-40B4-BE49-F238E27FC236}">
                <a16:creationId xmlns:a16="http://schemas.microsoft.com/office/drawing/2014/main" id="{2B0692D5-4085-4C81-838A-318BF0D85FC2}"/>
              </a:ext>
            </a:extLst>
          </p:cNvPr>
          <p:cNvSpPr>
            <a:spLocks noGrp="1"/>
          </p:cNvSpPr>
          <p:nvPr>
            <p:ph sz="half" idx="2"/>
          </p:nvPr>
        </p:nvSpPr>
        <p:spPr>
          <a:xfrm>
            <a:off x="6370322" y="1937349"/>
            <a:ext cx="5348204" cy="4537377"/>
          </a:xfrm>
        </p:spPr>
        <p:txBody>
          <a:bodyPr>
            <a:normAutofit fontScale="92500"/>
          </a:bodyPr>
          <a:lstStyle/>
          <a:p>
            <a:pPr marL="0" indent="0" algn="ctr">
              <a:buNone/>
            </a:pPr>
            <a:r>
              <a:rPr lang="en-US" sz="3500" b="1" dirty="0"/>
              <a:t>K</a:t>
            </a:r>
            <a:r>
              <a:rPr lang="en-GB" sz="3500" b="1" dirty="0"/>
              <a:t>EREM</a:t>
            </a:r>
          </a:p>
          <a:p>
            <a:pPr marL="0" indent="0" algn="ctr">
              <a:buNone/>
            </a:pPr>
            <a:r>
              <a:rPr lang="en-GB" sz="3500" b="1" dirty="0"/>
              <a:t>1H</a:t>
            </a:r>
            <a:endParaRPr lang="en-GB" sz="3500" dirty="0"/>
          </a:p>
          <a:p>
            <a:pPr algn="ctr"/>
            <a:endParaRPr lang="en-GB" sz="1200" dirty="0"/>
          </a:p>
          <a:p>
            <a:pPr marL="0" indent="0" algn="ctr">
              <a:buNone/>
            </a:pPr>
            <a:r>
              <a:rPr lang="en-GB" sz="2400" dirty="0" err="1"/>
              <a:t>Kerem</a:t>
            </a:r>
            <a:r>
              <a:rPr lang="en-GB" sz="2400" dirty="0"/>
              <a:t> made a water dispenser.</a:t>
            </a:r>
          </a:p>
          <a:p>
            <a:pPr marL="0" indent="0" algn="ctr">
              <a:buNone/>
            </a:pPr>
            <a:endParaRPr lang="en-GB" sz="2400" dirty="0"/>
          </a:p>
          <a:p>
            <a:pPr marL="0" indent="0" algn="ctr">
              <a:buNone/>
            </a:pPr>
            <a:r>
              <a:rPr lang="en-US" sz="2400" i="1" dirty="0"/>
              <a:t>“I got a bottle and used cardboard.  I put lollipop sticks on the lid and wrote open and close.  I then put water in the bottle.  When you open the lid, the air goes in and the water goes out through the straw into the cup.”</a:t>
            </a:r>
          </a:p>
          <a:p>
            <a:pPr marL="0" indent="0" algn="ctr">
              <a:buNone/>
            </a:pPr>
            <a:endParaRPr lang="en-GB" sz="3200" i="1" dirty="0"/>
          </a:p>
          <a:p>
            <a:pPr marL="0" indent="0" algn="ctr">
              <a:buNone/>
            </a:pPr>
            <a:endParaRPr lang="en-US" sz="3200" dirty="0"/>
          </a:p>
          <a:p>
            <a:pPr marL="0" indent="0" algn="ctr">
              <a:buNone/>
            </a:pPr>
            <a:endParaRPr lang="en-GB" sz="3200" dirty="0"/>
          </a:p>
          <a:p>
            <a:endParaRPr lang="en-GB" dirty="0"/>
          </a:p>
        </p:txBody>
      </p:sp>
      <p:sp>
        <p:nvSpPr>
          <p:cNvPr id="7" name="Content Placeholder 6">
            <a:extLst>
              <a:ext uri="{FF2B5EF4-FFF2-40B4-BE49-F238E27FC236}">
                <a16:creationId xmlns:a16="http://schemas.microsoft.com/office/drawing/2014/main" id="{53134D61-1E52-4A74-B96E-F3B4C83ACE54}"/>
              </a:ext>
            </a:extLst>
          </p:cNvPr>
          <p:cNvSpPr>
            <a:spLocks noGrp="1"/>
          </p:cNvSpPr>
          <p:nvPr>
            <p:ph sz="half" idx="1"/>
          </p:nvPr>
        </p:nvSpPr>
        <p:spPr/>
        <p:txBody>
          <a:bodyPr>
            <a:normAutofit fontScale="92500"/>
          </a:bodyPr>
          <a:lstStyle/>
          <a:p>
            <a:endParaRPr lang="en-GB"/>
          </a:p>
        </p:txBody>
      </p:sp>
      <p:pic>
        <p:nvPicPr>
          <p:cNvPr id="9" name="Picture 8">
            <a:extLst>
              <a:ext uri="{FF2B5EF4-FFF2-40B4-BE49-F238E27FC236}">
                <a16:creationId xmlns:a16="http://schemas.microsoft.com/office/drawing/2014/main" id="{CE37EBC0-F7D9-4CD8-9792-8C69A7BF654D}"/>
              </a:ext>
            </a:extLst>
          </p:cNvPr>
          <p:cNvPicPr>
            <a:picLocks noChangeAspect="1"/>
          </p:cNvPicPr>
          <p:nvPr/>
        </p:nvPicPr>
        <p:blipFill>
          <a:blip r:embed="rId2"/>
          <a:stretch>
            <a:fillRect/>
          </a:stretch>
        </p:blipFill>
        <p:spPr>
          <a:xfrm>
            <a:off x="1066800" y="1852365"/>
            <a:ext cx="4281367" cy="4622361"/>
          </a:xfrm>
          <a:prstGeom prst="rect">
            <a:avLst/>
          </a:prstGeom>
        </p:spPr>
      </p:pic>
    </p:spTree>
    <p:extLst>
      <p:ext uri="{BB962C8B-B14F-4D97-AF65-F5344CB8AC3E}">
        <p14:creationId xmlns:p14="http://schemas.microsoft.com/office/powerpoint/2010/main" val="1046566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F3B88-727F-40FD-96C2-BF2C21FF52FB}"/>
              </a:ext>
            </a:extLst>
          </p:cNvPr>
          <p:cNvSpPr>
            <a:spLocks noGrp="1"/>
          </p:cNvSpPr>
          <p:nvPr>
            <p:ph type="title"/>
          </p:nvPr>
        </p:nvSpPr>
        <p:spPr/>
        <p:txBody>
          <a:bodyPr/>
          <a:lstStyle/>
          <a:p>
            <a:pPr algn="ctr"/>
            <a:r>
              <a:rPr lang="en-US" b="1" u="sng" dirty="0"/>
              <a:t>YEAR 2 RUNNER UP</a:t>
            </a:r>
            <a:endParaRPr lang="en-GB" b="1" u="sng" dirty="0"/>
          </a:p>
        </p:txBody>
      </p:sp>
      <p:sp>
        <p:nvSpPr>
          <p:cNvPr id="3" name="Text Placeholder 2">
            <a:extLst>
              <a:ext uri="{FF2B5EF4-FFF2-40B4-BE49-F238E27FC236}">
                <a16:creationId xmlns:a16="http://schemas.microsoft.com/office/drawing/2014/main" id="{92187843-341C-491F-B1AE-DDF0AA7666FA}"/>
              </a:ext>
            </a:extLst>
          </p:cNvPr>
          <p:cNvSpPr>
            <a:spLocks noGrp="1"/>
          </p:cNvSpPr>
          <p:nvPr>
            <p:ph type="body" idx="1"/>
          </p:nvPr>
        </p:nvSpPr>
        <p:spPr/>
        <p:txBody>
          <a:bodyPr/>
          <a:lstStyle/>
          <a:p>
            <a:endParaRPr lang="en-GB"/>
          </a:p>
        </p:txBody>
      </p:sp>
      <p:sp>
        <p:nvSpPr>
          <p:cNvPr id="5" name="Text Placeholder 4">
            <a:extLst>
              <a:ext uri="{FF2B5EF4-FFF2-40B4-BE49-F238E27FC236}">
                <a16:creationId xmlns:a16="http://schemas.microsoft.com/office/drawing/2014/main" id="{2BC56069-EF1F-4CD8-954E-935DFFA3AA81}"/>
              </a:ext>
            </a:extLst>
          </p:cNvPr>
          <p:cNvSpPr>
            <a:spLocks noGrp="1"/>
          </p:cNvSpPr>
          <p:nvPr>
            <p:ph type="body" sz="quarter" idx="3"/>
          </p:nvPr>
        </p:nvSpPr>
        <p:spPr/>
        <p:txBody>
          <a:bodyPr/>
          <a:lstStyle/>
          <a:p>
            <a:endParaRPr lang="en-GB" dirty="0"/>
          </a:p>
        </p:txBody>
      </p:sp>
      <p:sp>
        <p:nvSpPr>
          <p:cNvPr id="6" name="Content Placeholder 5">
            <a:extLst>
              <a:ext uri="{FF2B5EF4-FFF2-40B4-BE49-F238E27FC236}">
                <a16:creationId xmlns:a16="http://schemas.microsoft.com/office/drawing/2014/main" id="{1AF014D1-C2B9-4918-B5A5-FB786F2145B4}"/>
              </a:ext>
            </a:extLst>
          </p:cNvPr>
          <p:cNvSpPr>
            <a:spLocks noGrp="1"/>
          </p:cNvSpPr>
          <p:nvPr>
            <p:ph sz="quarter" idx="4"/>
          </p:nvPr>
        </p:nvSpPr>
        <p:spPr>
          <a:xfrm>
            <a:off x="5894611" y="2026892"/>
            <a:ext cx="5818632" cy="4336677"/>
          </a:xfrm>
        </p:spPr>
        <p:txBody>
          <a:bodyPr>
            <a:normAutofit fontScale="62500" lnSpcReduction="20000"/>
          </a:bodyPr>
          <a:lstStyle/>
          <a:p>
            <a:pPr marL="0" indent="0" algn="ctr">
              <a:buNone/>
            </a:pPr>
            <a:r>
              <a:rPr lang="en-GB" sz="5100" b="1" dirty="0"/>
              <a:t>SOLIN</a:t>
            </a:r>
          </a:p>
          <a:p>
            <a:pPr marL="0" indent="0" algn="ctr">
              <a:buNone/>
            </a:pPr>
            <a:r>
              <a:rPr lang="en-GB" sz="5100" b="1" dirty="0"/>
              <a:t>2C</a:t>
            </a:r>
            <a:endParaRPr lang="en-GB" sz="5100" dirty="0"/>
          </a:p>
          <a:p>
            <a:pPr marL="0" indent="0" algn="ctr">
              <a:buNone/>
            </a:pPr>
            <a:r>
              <a:rPr lang="en-GB" sz="3200" dirty="0"/>
              <a:t> </a:t>
            </a:r>
          </a:p>
          <a:p>
            <a:pPr marL="0" indent="0" algn="ctr">
              <a:buNone/>
            </a:pPr>
            <a:r>
              <a:rPr lang="en-US" sz="4400" dirty="0" err="1"/>
              <a:t>Solin</a:t>
            </a:r>
            <a:r>
              <a:rPr lang="en-US" sz="4400" dirty="0"/>
              <a:t> made a levitating stick using magnets.</a:t>
            </a:r>
          </a:p>
          <a:p>
            <a:pPr marL="0" indent="0" algn="ctr">
              <a:buNone/>
            </a:pPr>
            <a:endParaRPr lang="en-US" sz="4400" dirty="0"/>
          </a:p>
          <a:p>
            <a:pPr marL="0" indent="0" algn="ctr">
              <a:buNone/>
            </a:pPr>
            <a:r>
              <a:rPr lang="en-US" sz="4400" i="1" dirty="0"/>
              <a:t>“If you put the stick here, it will levitate. That means stay up and not touch the ground.  The magnets make it stay up.”</a:t>
            </a:r>
          </a:p>
          <a:p>
            <a:pPr marL="0" indent="0" algn="ctr">
              <a:buNone/>
            </a:pPr>
            <a:endParaRPr lang="en-GB" dirty="0"/>
          </a:p>
        </p:txBody>
      </p:sp>
      <p:pic>
        <p:nvPicPr>
          <p:cNvPr id="14" name="Content Placeholder 13">
            <a:extLst>
              <a:ext uri="{FF2B5EF4-FFF2-40B4-BE49-F238E27FC236}">
                <a16:creationId xmlns:a16="http://schemas.microsoft.com/office/drawing/2014/main" id="{FCACB2CA-0F28-40E9-B712-5B6E27CB2698}"/>
              </a:ext>
            </a:extLst>
          </p:cNvPr>
          <p:cNvPicPr>
            <a:picLocks noGrp="1" noChangeAspect="1"/>
          </p:cNvPicPr>
          <p:nvPr>
            <p:ph sz="half" idx="2"/>
          </p:nvPr>
        </p:nvPicPr>
        <p:blipFill>
          <a:blip r:embed="rId2"/>
          <a:stretch>
            <a:fillRect/>
          </a:stretch>
        </p:blipFill>
        <p:spPr>
          <a:xfrm>
            <a:off x="1281850" y="1789065"/>
            <a:ext cx="3739704" cy="4709044"/>
          </a:xfrm>
          <a:prstGeom prst="rect">
            <a:avLst/>
          </a:prstGeom>
        </p:spPr>
      </p:pic>
    </p:spTree>
    <p:extLst>
      <p:ext uri="{BB962C8B-B14F-4D97-AF65-F5344CB8AC3E}">
        <p14:creationId xmlns:p14="http://schemas.microsoft.com/office/powerpoint/2010/main" val="2020866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55BDA-3107-4BB3-ABEB-DEDCC1B7813C}"/>
              </a:ext>
            </a:extLst>
          </p:cNvPr>
          <p:cNvSpPr>
            <a:spLocks noGrp="1"/>
          </p:cNvSpPr>
          <p:nvPr>
            <p:ph type="title"/>
          </p:nvPr>
        </p:nvSpPr>
        <p:spPr/>
        <p:txBody>
          <a:bodyPr/>
          <a:lstStyle/>
          <a:p>
            <a:pPr algn="ctr"/>
            <a:r>
              <a:rPr lang="en-US" b="1" u="sng" dirty="0"/>
              <a:t>YEAR 2 RUNNER UP</a:t>
            </a:r>
            <a:endParaRPr lang="en-GB" b="1" u="sng" dirty="0"/>
          </a:p>
        </p:txBody>
      </p:sp>
      <p:sp>
        <p:nvSpPr>
          <p:cNvPr id="3" name="Text Placeholder 2">
            <a:extLst>
              <a:ext uri="{FF2B5EF4-FFF2-40B4-BE49-F238E27FC236}">
                <a16:creationId xmlns:a16="http://schemas.microsoft.com/office/drawing/2014/main" id="{CB1FB3C1-374B-4994-B78B-AAA23E1DB3F3}"/>
              </a:ext>
            </a:extLst>
          </p:cNvPr>
          <p:cNvSpPr>
            <a:spLocks noGrp="1"/>
          </p:cNvSpPr>
          <p:nvPr>
            <p:ph type="body" idx="1"/>
          </p:nvPr>
        </p:nvSpPr>
        <p:spPr/>
        <p:txBody>
          <a:bodyPr/>
          <a:lstStyle/>
          <a:p>
            <a:endParaRPr lang="en-GB"/>
          </a:p>
        </p:txBody>
      </p:sp>
      <p:sp>
        <p:nvSpPr>
          <p:cNvPr id="5" name="Text Placeholder 4">
            <a:extLst>
              <a:ext uri="{FF2B5EF4-FFF2-40B4-BE49-F238E27FC236}">
                <a16:creationId xmlns:a16="http://schemas.microsoft.com/office/drawing/2014/main" id="{98F4FAFA-45EF-4269-96EC-0A709377FFE1}"/>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27DE9FD0-87E0-47D6-AC21-2349D6951013}"/>
              </a:ext>
            </a:extLst>
          </p:cNvPr>
          <p:cNvSpPr>
            <a:spLocks noGrp="1"/>
          </p:cNvSpPr>
          <p:nvPr>
            <p:ph sz="quarter" idx="4"/>
          </p:nvPr>
        </p:nvSpPr>
        <p:spPr/>
        <p:txBody>
          <a:bodyPr>
            <a:normAutofit lnSpcReduction="10000"/>
          </a:bodyPr>
          <a:lstStyle/>
          <a:p>
            <a:pPr marL="0" indent="0" algn="ctr">
              <a:buNone/>
            </a:pPr>
            <a:r>
              <a:rPr lang="en-US" sz="3200" b="1" dirty="0"/>
              <a:t>FATIMA NOOR</a:t>
            </a:r>
            <a:endParaRPr lang="en-GB" sz="3200" b="1" dirty="0"/>
          </a:p>
          <a:p>
            <a:pPr marL="0" indent="0" algn="ctr">
              <a:buNone/>
            </a:pPr>
            <a:r>
              <a:rPr lang="en-GB" sz="3200" b="1" dirty="0"/>
              <a:t>2P</a:t>
            </a:r>
          </a:p>
          <a:p>
            <a:pPr marL="0" indent="0" algn="ctr">
              <a:buNone/>
            </a:pPr>
            <a:endParaRPr lang="en-GB" sz="3200" b="1" dirty="0"/>
          </a:p>
          <a:p>
            <a:pPr marL="0" indent="0" algn="ctr">
              <a:buNone/>
            </a:pPr>
            <a:r>
              <a:rPr lang="en-US" sz="2400" i="1" dirty="0"/>
              <a:t>“I made the garden at Galliard Primary School.  It shows the children hunting for mini-beasts.” </a:t>
            </a:r>
            <a:endParaRPr lang="en-GB" sz="2400" i="1" dirty="0"/>
          </a:p>
          <a:p>
            <a:endParaRPr lang="en-GB" dirty="0"/>
          </a:p>
        </p:txBody>
      </p:sp>
      <p:pic>
        <p:nvPicPr>
          <p:cNvPr id="9" name="Content Placeholder 8">
            <a:extLst>
              <a:ext uri="{FF2B5EF4-FFF2-40B4-BE49-F238E27FC236}">
                <a16:creationId xmlns:a16="http://schemas.microsoft.com/office/drawing/2014/main" id="{1B010D25-1AB8-4963-9E83-F97F7B4B7D14}"/>
              </a:ext>
            </a:extLst>
          </p:cNvPr>
          <p:cNvPicPr>
            <a:picLocks noGrp="1" noChangeAspect="1"/>
          </p:cNvPicPr>
          <p:nvPr>
            <p:ph sz="half" idx="2"/>
          </p:nvPr>
        </p:nvPicPr>
        <p:blipFill>
          <a:blip r:embed="rId2"/>
          <a:stretch>
            <a:fillRect/>
          </a:stretch>
        </p:blipFill>
        <p:spPr>
          <a:xfrm>
            <a:off x="604432" y="1835734"/>
            <a:ext cx="5281032" cy="4615706"/>
          </a:xfrm>
          <a:prstGeom prst="rect">
            <a:avLst/>
          </a:prstGeom>
        </p:spPr>
      </p:pic>
    </p:spTree>
    <p:extLst>
      <p:ext uri="{BB962C8B-B14F-4D97-AF65-F5344CB8AC3E}">
        <p14:creationId xmlns:p14="http://schemas.microsoft.com/office/powerpoint/2010/main" val="14436574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55BDA-3107-4BB3-ABEB-DEDCC1B7813C}"/>
              </a:ext>
            </a:extLst>
          </p:cNvPr>
          <p:cNvSpPr>
            <a:spLocks noGrp="1"/>
          </p:cNvSpPr>
          <p:nvPr>
            <p:ph type="title"/>
          </p:nvPr>
        </p:nvSpPr>
        <p:spPr/>
        <p:txBody>
          <a:bodyPr/>
          <a:lstStyle/>
          <a:p>
            <a:pPr algn="ctr"/>
            <a:r>
              <a:rPr lang="en-US" b="1" u="sng" dirty="0"/>
              <a:t>YEAR 2 RUNNER UP</a:t>
            </a:r>
            <a:endParaRPr lang="en-GB" b="1" u="sng" dirty="0"/>
          </a:p>
        </p:txBody>
      </p:sp>
      <p:sp>
        <p:nvSpPr>
          <p:cNvPr id="3" name="Text Placeholder 2">
            <a:extLst>
              <a:ext uri="{FF2B5EF4-FFF2-40B4-BE49-F238E27FC236}">
                <a16:creationId xmlns:a16="http://schemas.microsoft.com/office/drawing/2014/main" id="{CB1FB3C1-374B-4994-B78B-AAA23E1DB3F3}"/>
              </a:ext>
            </a:extLst>
          </p:cNvPr>
          <p:cNvSpPr>
            <a:spLocks noGrp="1"/>
          </p:cNvSpPr>
          <p:nvPr>
            <p:ph type="body" idx="1"/>
          </p:nvPr>
        </p:nvSpPr>
        <p:spPr/>
        <p:txBody>
          <a:bodyPr/>
          <a:lstStyle/>
          <a:p>
            <a:endParaRPr lang="en-GB"/>
          </a:p>
        </p:txBody>
      </p:sp>
      <p:sp>
        <p:nvSpPr>
          <p:cNvPr id="5" name="Text Placeholder 4">
            <a:extLst>
              <a:ext uri="{FF2B5EF4-FFF2-40B4-BE49-F238E27FC236}">
                <a16:creationId xmlns:a16="http://schemas.microsoft.com/office/drawing/2014/main" id="{98F4FAFA-45EF-4269-96EC-0A709377FFE1}"/>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27DE9FD0-87E0-47D6-AC21-2349D6951013}"/>
              </a:ext>
            </a:extLst>
          </p:cNvPr>
          <p:cNvSpPr>
            <a:spLocks noGrp="1"/>
          </p:cNvSpPr>
          <p:nvPr>
            <p:ph sz="quarter" idx="4"/>
          </p:nvPr>
        </p:nvSpPr>
        <p:spPr>
          <a:xfrm>
            <a:off x="5667739" y="1898785"/>
            <a:ext cx="5770485" cy="5468644"/>
          </a:xfrm>
        </p:spPr>
        <p:txBody>
          <a:bodyPr>
            <a:normAutofit/>
          </a:bodyPr>
          <a:lstStyle/>
          <a:p>
            <a:pPr marL="0" indent="0" algn="ctr">
              <a:buNone/>
            </a:pPr>
            <a:r>
              <a:rPr lang="en-US" sz="3200" b="1" dirty="0"/>
              <a:t>SOFIA</a:t>
            </a:r>
            <a:endParaRPr lang="en-GB" sz="3200" b="1" dirty="0"/>
          </a:p>
          <a:p>
            <a:pPr marL="0" indent="0" algn="ctr">
              <a:buNone/>
            </a:pPr>
            <a:r>
              <a:rPr lang="en-GB" sz="3200" b="1" dirty="0"/>
              <a:t>2M</a:t>
            </a:r>
          </a:p>
          <a:p>
            <a:pPr marL="0" indent="0" algn="ctr">
              <a:buNone/>
            </a:pPr>
            <a:endParaRPr lang="en-GB" sz="1100" b="1" dirty="0"/>
          </a:p>
          <a:p>
            <a:pPr marL="0" indent="0" algn="ctr">
              <a:buNone/>
            </a:pPr>
            <a:r>
              <a:rPr lang="en-US" sz="2400" i="1" dirty="0"/>
              <a:t>“I made an ocean.  I put crabs, a goldfish, a shark and a turtle in my ocean.  I put some sand and rice in and I painted the rice with blue paint and mixed them up.  The sand </a:t>
            </a:r>
            <a:r>
              <a:rPr lang="en-US" sz="2400" i="1" dirty="0" err="1"/>
              <a:t>feeled</a:t>
            </a:r>
            <a:r>
              <a:rPr lang="en-US" sz="2400" i="1" dirty="0"/>
              <a:t> smooth and soft!”</a:t>
            </a:r>
            <a:endParaRPr lang="en-GB" sz="2400" i="1" dirty="0"/>
          </a:p>
        </p:txBody>
      </p:sp>
      <p:pic>
        <p:nvPicPr>
          <p:cNvPr id="4" name="Content Placeholder 3">
            <a:extLst>
              <a:ext uri="{FF2B5EF4-FFF2-40B4-BE49-F238E27FC236}">
                <a16:creationId xmlns:a16="http://schemas.microsoft.com/office/drawing/2014/main" id="{DD1CA1DD-3DBA-4329-8DC2-5A060FB1CFCE}"/>
              </a:ext>
            </a:extLst>
          </p:cNvPr>
          <p:cNvPicPr>
            <a:picLocks noGrp="1" noChangeAspect="1"/>
          </p:cNvPicPr>
          <p:nvPr>
            <p:ph sz="half" idx="2"/>
          </p:nvPr>
        </p:nvPicPr>
        <p:blipFill>
          <a:blip r:embed="rId2"/>
          <a:stretch>
            <a:fillRect/>
          </a:stretch>
        </p:blipFill>
        <p:spPr>
          <a:xfrm>
            <a:off x="1382872" y="1769527"/>
            <a:ext cx="3517602" cy="4748119"/>
          </a:xfrm>
          <a:prstGeom prst="rect">
            <a:avLst/>
          </a:prstGeom>
        </p:spPr>
      </p:pic>
    </p:spTree>
    <p:extLst>
      <p:ext uri="{BB962C8B-B14F-4D97-AF65-F5344CB8AC3E}">
        <p14:creationId xmlns:p14="http://schemas.microsoft.com/office/powerpoint/2010/main" val="15977274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F3B88-727F-40FD-96C2-BF2C21FF52FB}"/>
              </a:ext>
            </a:extLst>
          </p:cNvPr>
          <p:cNvSpPr>
            <a:spLocks noGrp="1"/>
          </p:cNvSpPr>
          <p:nvPr>
            <p:ph type="title"/>
          </p:nvPr>
        </p:nvSpPr>
        <p:spPr/>
        <p:txBody>
          <a:bodyPr/>
          <a:lstStyle/>
          <a:p>
            <a:pPr algn="ctr"/>
            <a:r>
              <a:rPr lang="en-US" b="1" u="sng" dirty="0"/>
              <a:t>YEAR 2 WINNER</a:t>
            </a:r>
            <a:endParaRPr lang="en-GB" b="1" u="sng" dirty="0"/>
          </a:p>
        </p:txBody>
      </p:sp>
      <p:sp>
        <p:nvSpPr>
          <p:cNvPr id="3" name="Text Placeholder 2">
            <a:extLst>
              <a:ext uri="{FF2B5EF4-FFF2-40B4-BE49-F238E27FC236}">
                <a16:creationId xmlns:a16="http://schemas.microsoft.com/office/drawing/2014/main" id="{92187843-341C-491F-B1AE-DDF0AA7666FA}"/>
              </a:ext>
            </a:extLst>
          </p:cNvPr>
          <p:cNvSpPr>
            <a:spLocks noGrp="1"/>
          </p:cNvSpPr>
          <p:nvPr>
            <p:ph type="body" idx="1"/>
          </p:nvPr>
        </p:nvSpPr>
        <p:spPr/>
        <p:txBody>
          <a:bodyPr/>
          <a:lstStyle/>
          <a:p>
            <a:endParaRPr lang="en-GB"/>
          </a:p>
        </p:txBody>
      </p:sp>
      <p:sp>
        <p:nvSpPr>
          <p:cNvPr id="5" name="Text Placeholder 4">
            <a:extLst>
              <a:ext uri="{FF2B5EF4-FFF2-40B4-BE49-F238E27FC236}">
                <a16:creationId xmlns:a16="http://schemas.microsoft.com/office/drawing/2014/main" id="{2BC56069-EF1F-4CD8-954E-935DFFA3AA81}"/>
              </a:ext>
            </a:extLst>
          </p:cNvPr>
          <p:cNvSpPr>
            <a:spLocks noGrp="1"/>
          </p:cNvSpPr>
          <p:nvPr>
            <p:ph type="body" sz="quarter" idx="3"/>
          </p:nvPr>
        </p:nvSpPr>
        <p:spPr>
          <a:xfrm>
            <a:off x="6416447" y="2028909"/>
            <a:ext cx="4754880" cy="640080"/>
          </a:xfrm>
        </p:spPr>
        <p:txBody>
          <a:bodyPr/>
          <a:lstStyle/>
          <a:p>
            <a:endParaRPr lang="en-GB" dirty="0"/>
          </a:p>
        </p:txBody>
      </p:sp>
      <p:sp>
        <p:nvSpPr>
          <p:cNvPr id="6" name="Content Placeholder 5">
            <a:extLst>
              <a:ext uri="{FF2B5EF4-FFF2-40B4-BE49-F238E27FC236}">
                <a16:creationId xmlns:a16="http://schemas.microsoft.com/office/drawing/2014/main" id="{1AF014D1-C2B9-4918-B5A5-FB786F2145B4}"/>
              </a:ext>
            </a:extLst>
          </p:cNvPr>
          <p:cNvSpPr>
            <a:spLocks noGrp="1"/>
          </p:cNvSpPr>
          <p:nvPr>
            <p:ph sz="quarter" idx="4"/>
          </p:nvPr>
        </p:nvSpPr>
        <p:spPr>
          <a:xfrm>
            <a:off x="6568677" y="2348949"/>
            <a:ext cx="5194369" cy="4066944"/>
          </a:xfrm>
        </p:spPr>
        <p:txBody>
          <a:bodyPr>
            <a:normAutofit fontScale="62500" lnSpcReduction="20000"/>
          </a:bodyPr>
          <a:lstStyle/>
          <a:p>
            <a:pPr marL="0" indent="0" algn="ctr">
              <a:buNone/>
            </a:pPr>
            <a:r>
              <a:rPr lang="en-GB" sz="5100" b="1" dirty="0"/>
              <a:t>JOSEPHINE</a:t>
            </a:r>
          </a:p>
          <a:p>
            <a:pPr marL="0" indent="0" algn="ctr">
              <a:buNone/>
            </a:pPr>
            <a:r>
              <a:rPr lang="en-GB" sz="5100" b="1" dirty="0"/>
              <a:t>2C</a:t>
            </a:r>
          </a:p>
          <a:p>
            <a:pPr marL="0" indent="0" algn="ctr">
              <a:buNone/>
            </a:pPr>
            <a:endParaRPr lang="en-GB" sz="4100" dirty="0"/>
          </a:p>
          <a:p>
            <a:pPr marL="0" indent="0" algn="ctr">
              <a:buNone/>
            </a:pPr>
            <a:r>
              <a:rPr lang="en-US" sz="3400" i="1" dirty="0"/>
              <a:t>“T</a:t>
            </a:r>
            <a:r>
              <a:rPr lang="en-GB" sz="3400" i="1" dirty="0"/>
              <a:t>his is a tornado – this is where hot air and cold air comes together and spins really, really fast!   It can also form from thunderstorms when the clouds come and go round and round.  At the back it shows facts about tornadoes and when you spin this bottle really fast, you can see a little tornado.”</a:t>
            </a:r>
          </a:p>
          <a:p>
            <a:endParaRPr lang="en-GB" dirty="0"/>
          </a:p>
        </p:txBody>
      </p:sp>
      <p:pic>
        <p:nvPicPr>
          <p:cNvPr id="4" name="Content Placeholder 3">
            <a:extLst>
              <a:ext uri="{FF2B5EF4-FFF2-40B4-BE49-F238E27FC236}">
                <a16:creationId xmlns:a16="http://schemas.microsoft.com/office/drawing/2014/main" id="{7D20D12A-28A7-4919-88F7-89EFE4E06A2D}"/>
              </a:ext>
            </a:extLst>
          </p:cNvPr>
          <p:cNvPicPr>
            <a:picLocks noGrp="1" noChangeAspect="1"/>
          </p:cNvPicPr>
          <p:nvPr>
            <p:ph sz="half" idx="2"/>
          </p:nvPr>
        </p:nvPicPr>
        <p:blipFill>
          <a:blip r:embed="rId2"/>
          <a:stretch>
            <a:fillRect/>
          </a:stretch>
        </p:blipFill>
        <p:spPr>
          <a:xfrm>
            <a:off x="3102067" y="2059060"/>
            <a:ext cx="3368264" cy="4356833"/>
          </a:xfrm>
          <a:prstGeom prst="rect">
            <a:avLst/>
          </a:prstGeom>
        </p:spPr>
      </p:pic>
      <p:pic>
        <p:nvPicPr>
          <p:cNvPr id="9" name="Picture 8">
            <a:extLst>
              <a:ext uri="{FF2B5EF4-FFF2-40B4-BE49-F238E27FC236}">
                <a16:creationId xmlns:a16="http://schemas.microsoft.com/office/drawing/2014/main" id="{088755EF-E931-4F7D-9245-7E1052F6BD01}"/>
              </a:ext>
            </a:extLst>
          </p:cNvPr>
          <p:cNvPicPr>
            <a:picLocks noChangeAspect="1"/>
          </p:cNvPicPr>
          <p:nvPr/>
        </p:nvPicPr>
        <p:blipFill>
          <a:blip r:embed="rId3"/>
          <a:stretch>
            <a:fillRect/>
          </a:stretch>
        </p:blipFill>
        <p:spPr>
          <a:xfrm>
            <a:off x="300323" y="2028909"/>
            <a:ext cx="2703398" cy="4452306"/>
          </a:xfrm>
          <a:prstGeom prst="rect">
            <a:avLst/>
          </a:prstGeom>
        </p:spPr>
      </p:pic>
    </p:spTree>
    <p:extLst>
      <p:ext uri="{BB962C8B-B14F-4D97-AF65-F5344CB8AC3E}">
        <p14:creationId xmlns:p14="http://schemas.microsoft.com/office/powerpoint/2010/main" val="10676420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7CB72-6AA1-4F6F-8B5F-A651A29C4C24}"/>
              </a:ext>
            </a:extLst>
          </p:cNvPr>
          <p:cNvSpPr>
            <a:spLocks noGrp="1"/>
          </p:cNvSpPr>
          <p:nvPr>
            <p:ph type="title"/>
          </p:nvPr>
        </p:nvSpPr>
        <p:spPr/>
        <p:txBody>
          <a:bodyPr/>
          <a:lstStyle/>
          <a:p>
            <a:pPr algn="ctr"/>
            <a:r>
              <a:rPr lang="en-US" b="1" u="sng" dirty="0"/>
              <a:t>YEAR 3 RUNNER UP</a:t>
            </a:r>
            <a:endParaRPr lang="en-GB" b="1" u="sng" dirty="0"/>
          </a:p>
        </p:txBody>
      </p:sp>
      <p:sp>
        <p:nvSpPr>
          <p:cNvPr id="4" name="Content Placeholder 3">
            <a:extLst>
              <a:ext uri="{FF2B5EF4-FFF2-40B4-BE49-F238E27FC236}">
                <a16:creationId xmlns:a16="http://schemas.microsoft.com/office/drawing/2014/main" id="{0A1EE94B-0007-4C68-86B2-9D1FF54BED97}"/>
              </a:ext>
            </a:extLst>
          </p:cNvPr>
          <p:cNvSpPr>
            <a:spLocks noGrp="1"/>
          </p:cNvSpPr>
          <p:nvPr>
            <p:ph sz="half" idx="2"/>
          </p:nvPr>
        </p:nvSpPr>
        <p:spPr>
          <a:xfrm>
            <a:off x="6370319" y="2103119"/>
            <a:ext cx="5126263" cy="4439723"/>
          </a:xfrm>
        </p:spPr>
        <p:txBody>
          <a:bodyPr>
            <a:normAutofit lnSpcReduction="10000"/>
          </a:bodyPr>
          <a:lstStyle/>
          <a:p>
            <a:pPr marL="0" indent="0" algn="ctr">
              <a:buNone/>
            </a:pPr>
            <a:r>
              <a:rPr lang="en-GB" sz="2400" b="1" dirty="0"/>
              <a:t>MIGUEL </a:t>
            </a:r>
          </a:p>
          <a:p>
            <a:pPr marL="0" indent="0" algn="ctr">
              <a:buNone/>
            </a:pPr>
            <a:r>
              <a:rPr lang="en-GB" sz="2400" b="1" dirty="0"/>
              <a:t>3M  </a:t>
            </a:r>
          </a:p>
          <a:p>
            <a:pPr marL="0" indent="0" algn="ctr">
              <a:buNone/>
            </a:pPr>
            <a:r>
              <a:rPr lang="en-GB" sz="2400" dirty="0"/>
              <a:t>Miguel made a model of the Science Museum with different themed rooms.</a:t>
            </a:r>
          </a:p>
          <a:p>
            <a:pPr marL="0" indent="0" algn="ctr">
              <a:buNone/>
            </a:pPr>
            <a:endParaRPr lang="en-US" sz="2400" dirty="0"/>
          </a:p>
          <a:p>
            <a:pPr marL="0" indent="0" algn="ctr" fontAlgn="base">
              <a:buNone/>
            </a:pPr>
            <a:r>
              <a:rPr lang="en-US" sz="2400" i="1" dirty="0"/>
              <a:t>“I made the Science Museum.  I used cardboard and paper. The rooms in the museum are the Main Room, Solar System Room, Gems Room and Plants Room.”</a:t>
            </a:r>
          </a:p>
          <a:p>
            <a:pPr marL="0" indent="0" algn="ctr">
              <a:buNone/>
            </a:pPr>
            <a:endParaRPr lang="en-GB" sz="2400" dirty="0"/>
          </a:p>
          <a:p>
            <a:endParaRPr lang="en-GB" dirty="0"/>
          </a:p>
        </p:txBody>
      </p:sp>
      <p:pic>
        <p:nvPicPr>
          <p:cNvPr id="9" name="Content Placeholder 8">
            <a:extLst>
              <a:ext uri="{FF2B5EF4-FFF2-40B4-BE49-F238E27FC236}">
                <a16:creationId xmlns:a16="http://schemas.microsoft.com/office/drawing/2014/main" id="{4FC5DF31-0A71-44CB-91C6-E2B1B8DC786B}"/>
              </a:ext>
            </a:extLst>
          </p:cNvPr>
          <p:cNvPicPr>
            <a:picLocks noGrp="1" noChangeAspect="1"/>
          </p:cNvPicPr>
          <p:nvPr>
            <p:ph sz="half" idx="1"/>
          </p:nvPr>
        </p:nvPicPr>
        <p:blipFill>
          <a:blip r:embed="rId2"/>
          <a:stretch>
            <a:fillRect/>
          </a:stretch>
        </p:blipFill>
        <p:spPr>
          <a:xfrm>
            <a:off x="406676" y="2433519"/>
            <a:ext cx="5814184" cy="3781887"/>
          </a:xfrm>
          <a:prstGeom prst="rect">
            <a:avLst/>
          </a:prstGeom>
        </p:spPr>
      </p:pic>
    </p:spTree>
    <p:extLst>
      <p:ext uri="{BB962C8B-B14F-4D97-AF65-F5344CB8AC3E}">
        <p14:creationId xmlns:p14="http://schemas.microsoft.com/office/powerpoint/2010/main" val="3626271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7CB72-6AA1-4F6F-8B5F-A651A29C4C24}"/>
              </a:ext>
            </a:extLst>
          </p:cNvPr>
          <p:cNvSpPr>
            <a:spLocks noGrp="1"/>
          </p:cNvSpPr>
          <p:nvPr>
            <p:ph type="title"/>
          </p:nvPr>
        </p:nvSpPr>
        <p:spPr/>
        <p:txBody>
          <a:bodyPr/>
          <a:lstStyle/>
          <a:p>
            <a:pPr algn="ctr"/>
            <a:r>
              <a:rPr lang="en-US" b="1" u="sng" dirty="0"/>
              <a:t>YEAR 3 RUNNER UP</a:t>
            </a:r>
            <a:endParaRPr lang="en-GB" b="1" u="sng" dirty="0"/>
          </a:p>
        </p:txBody>
      </p:sp>
      <p:sp>
        <p:nvSpPr>
          <p:cNvPr id="4" name="Content Placeholder 3">
            <a:extLst>
              <a:ext uri="{FF2B5EF4-FFF2-40B4-BE49-F238E27FC236}">
                <a16:creationId xmlns:a16="http://schemas.microsoft.com/office/drawing/2014/main" id="{0A1EE94B-0007-4C68-86B2-9D1FF54BED97}"/>
              </a:ext>
            </a:extLst>
          </p:cNvPr>
          <p:cNvSpPr>
            <a:spLocks noGrp="1"/>
          </p:cNvSpPr>
          <p:nvPr>
            <p:ph sz="half" idx="2"/>
          </p:nvPr>
        </p:nvSpPr>
        <p:spPr>
          <a:xfrm>
            <a:off x="6370320" y="2103119"/>
            <a:ext cx="5241672" cy="4636173"/>
          </a:xfrm>
        </p:spPr>
        <p:txBody>
          <a:bodyPr>
            <a:normAutofit fontScale="92500" lnSpcReduction="10000"/>
          </a:bodyPr>
          <a:lstStyle/>
          <a:p>
            <a:pPr marL="0" indent="0" algn="ctr">
              <a:buNone/>
            </a:pPr>
            <a:r>
              <a:rPr lang="en-GB" sz="3200" b="1" dirty="0"/>
              <a:t>IS-HAQ </a:t>
            </a:r>
          </a:p>
          <a:p>
            <a:pPr marL="0" indent="0" algn="ctr">
              <a:buNone/>
            </a:pPr>
            <a:r>
              <a:rPr lang="en-GB" sz="3200" b="1" dirty="0"/>
              <a:t>3G  </a:t>
            </a:r>
          </a:p>
          <a:p>
            <a:pPr marL="0" indent="0" algn="ctr">
              <a:buNone/>
            </a:pPr>
            <a:endParaRPr lang="en-GB" sz="3200" b="1" dirty="0"/>
          </a:p>
          <a:p>
            <a:pPr marL="0" indent="0" algn="ctr">
              <a:buNone/>
            </a:pPr>
            <a:r>
              <a:rPr lang="en-GB" sz="2400" dirty="0">
                <a:latin typeface="+mj-lt"/>
              </a:rPr>
              <a:t>Is-</a:t>
            </a:r>
            <a:r>
              <a:rPr lang="en-GB" sz="2400" dirty="0" err="1">
                <a:latin typeface="+mj-lt"/>
              </a:rPr>
              <a:t>Haq</a:t>
            </a:r>
            <a:r>
              <a:rPr lang="en-GB" sz="2400" dirty="0">
                <a:latin typeface="+mj-lt"/>
              </a:rPr>
              <a:t> used lemons to power a lightbulb!</a:t>
            </a:r>
          </a:p>
          <a:p>
            <a:endParaRPr lang="en-US" sz="2400" dirty="0">
              <a:latin typeface="+mj-lt"/>
            </a:endParaRPr>
          </a:p>
          <a:p>
            <a:pPr marL="0" indent="0" algn="ctr" fontAlgn="base">
              <a:buNone/>
            </a:pPr>
            <a:r>
              <a:rPr lang="en-US" sz="2400" i="1" dirty="0">
                <a:solidFill>
                  <a:srgbClr val="000000"/>
                </a:solidFill>
                <a:latin typeface="+mj-lt"/>
              </a:rPr>
              <a:t>“I made a project where a small light bulb is lit up using lemons.  I used lemons, wires and a small bulb. I connected everything together and a small red light comes on.”</a:t>
            </a:r>
          </a:p>
          <a:p>
            <a:endParaRPr lang="en-GB" dirty="0"/>
          </a:p>
        </p:txBody>
      </p:sp>
      <p:pic>
        <p:nvPicPr>
          <p:cNvPr id="3" name="Content Placeholder 2">
            <a:extLst>
              <a:ext uri="{FF2B5EF4-FFF2-40B4-BE49-F238E27FC236}">
                <a16:creationId xmlns:a16="http://schemas.microsoft.com/office/drawing/2014/main" id="{5DB82394-F211-4B2B-B4A0-18D7620FD13D}"/>
              </a:ext>
            </a:extLst>
          </p:cNvPr>
          <p:cNvPicPr>
            <a:picLocks noGrp="1" noChangeAspect="1"/>
          </p:cNvPicPr>
          <p:nvPr>
            <p:ph sz="half" idx="1"/>
          </p:nvPr>
        </p:nvPicPr>
        <p:blipFill>
          <a:blip r:embed="rId2"/>
          <a:stretch>
            <a:fillRect/>
          </a:stretch>
        </p:blipFill>
        <p:spPr>
          <a:xfrm>
            <a:off x="1066800" y="1786238"/>
            <a:ext cx="3824729" cy="4636173"/>
          </a:xfrm>
          <a:prstGeom prst="rect">
            <a:avLst/>
          </a:prstGeom>
        </p:spPr>
      </p:pic>
    </p:spTree>
    <p:extLst>
      <p:ext uri="{BB962C8B-B14F-4D97-AF65-F5344CB8AC3E}">
        <p14:creationId xmlns:p14="http://schemas.microsoft.com/office/powerpoint/2010/main" val="35059074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7CB72-6AA1-4F6F-8B5F-A651A29C4C24}"/>
              </a:ext>
            </a:extLst>
          </p:cNvPr>
          <p:cNvSpPr>
            <a:spLocks noGrp="1"/>
          </p:cNvSpPr>
          <p:nvPr>
            <p:ph type="title"/>
          </p:nvPr>
        </p:nvSpPr>
        <p:spPr/>
        <p:txBody>
          <a:bodyPr/>
          <a:lstStyle/>
          <a:p>
            <a:pPr algn="ctr"/>
            <a:r>
              <a:rPr lang="en-US" b="1" u="sng" dirty="0"/>
              <a:t>YEAR 3 RUNNER UP</a:t>
            </a:r>
            <a:endParaRPr lang="en-GB" b="1" u="sng" dirty="0"/>
          </a:p>
        </p:txBody>
      </p:sp>
      <p:sp>
        <p:nvSpPr>
          <p:cNvPr id="4" name="Content Placeholder 3">
            <a:extLst>
              <a:ext uri="{FF2B5EF4-FFF2-40B4-BE49-F238E27FC236}">
                <a16:creationId xmlns:a16="http://schemas.microsoft.com/office/drawing/2014/main" id="{0A1EE94B-0007-4C68-86B2-9D1FF54BED97}"/>
              </a:ext>
            </a:extLst>
          </p:cNvPr>
          <p:cNvSpPr>
            <a:spLocks noGrp="1"/>
          </p:cNvSpPr>
          <p:nvPr>
            <p:ph sz="half" idx="2"/>
          </p:nvPr>
        </p:nvSpPr>
        <p:spPr>
          <a:xfrm>
            <a:off x="6370319" y="2103120"/>
            <a:ext cx="5126263" cy="4244414"/>
          </a:xfrm>
        </p:spPr>
        <p:txBody>
          <a:bodyPr vert="horz" lIns="91440" tIns="45720" rIns="91440" bIns="45720" rtlCol="0" anchor="t">
            <a:normAutofit lnSpcReduction="10000"/>
          </a:bodyPr>
          <a:lstStyle/>
          <a:p>
            <a:pPr marL="0" indent="0" algn="ctr">
              <a:buNone/>
            </a:pPr>
            <a:r>
              <a:rPr lang="en-US" sz="3200" b="1" dirty="0"/>
              <a:t>G</a:t>
            </a:r>
            <a:r>
              <a:rPr lang="en-GB" sz="3200" b="1" dirty="0"/>
              <a:t>UNEY</a:t>
            </a:r>
          </a:p>
          <a:p>
            <a:pPr marL="0" indent="0" algn="ctr">
              <a:buNone/>
            </a:pPr>
            <a:r>
              <a:rPr lang="en-GB" sz="3200" b="1" dirty="0"/>
              <a:t>3G</a:t>
            </a:r>
          </a:p>
          <a:p>
            <a:pPr marL="0" indent="0" algn="ctr">
              <a:buNone/>
            </a:pPr>
            <a:r>
              <a:rPr lang="en-GB" sz="2400" dirty="0"/>
              <a:t>Gurey made a water purification system.</a:t>
            </a:r>
          </a:p>
          <a:p>
            <a:pPr marL="0" indent="0" algn="ctr">
              <a:buNone/>
            </a:pPr>
            <a:endParaRPr lang="en-GB" sz="2400" dirty="0"/>
          </a:p>
          <a:p>
            <a:pPr algn="ctr"/>
            <a:r>
              <a:rPr lang="en-US" sz="2400" i="1" dirty="0"/>
              <a:t>“I made a water purification system and I got the idea from the science video Miss Carrington showed to us in assembly.” </a:t>
            </a:r>
            <a:endParaRPr lang="en-GB" sz="2400" i="1" dirty="0"/>
          </a:p>
        </p:txBody>
      </p:sp>
      <p:pic>
        <p:nvPicPr>
          <p:cNvPr id="5" name="Picture 4">
            <a:extLst>
              <a:ext uri="{FF2B5EF4-FFF2-40B4-BE49-F238E27FC236}">
                <a16:creationId xmlns:a16="http://schemas.microsoft.com/office/drawing/2014/main" id="{2DEAB551-53A0-40EF-A1C8-828B996A3B48}"/>
              </a:ext>
            </a:extLst>
          </p:cNvPr>
          <p:cNvPicPr>
            <a:picLocks noChangeAspect="1"/>
          </p:cNvPicPr>
          <p:nvPr/>
        </p:nvPicPr>
        <p:blipFill>
          <a:blip r:embed="rId2"/>
          <a:stretch>
            <a:fillRect/>
          </a:stretch>
        </p:blipFill>
        <p:spPr>
          <a:xfrm>
            <a:off x="1004656" y="1775535"/>
            <a:ext cx="4416166" cy="4688348"/>
          </a:xfrm>
          <a:prstGeom prst="rect">
            <a:avLst/>
          </a:prstGeom>
        </p:spPr>
      </p:pic>
      <p:sp>
        <p:nvSpPr>
          <p:cNvPr id="7" name="Content Placeholder 6">
            <a:extLst>
              <a:ext uri="{FF2B5EF4-FFF2-40B4-BE49-F238E27FC236}">
                <a16:creationId xmlns:a16="http://schemas.microsoft.com/office/drawing/2014/main" id="{F9DB92AD-113C-4D89-911B-994456404E17}"/>
              </a:ext>
            </a:extLst>
          </p:cNvPr>
          <p:cNvSpPr>
            <a:spLocks noGrp="1"/>
          </p:cNvSpPr>
          <p:nvPr>
            <p:ph sz="half" idx="1"/>
          </p:nvPr>
        </p:nvSpPr>
        <p:spPr/>
        <p:txBody>
          <a:bodyPr>
            <a:normAutofit lnSpcReduction="10000"/>
          </a:bodyPr>
          <a:lstStyle/>
          <a:p>
            <a:endParaRPr lang="en-GB" dirty="0"/>
          </a:p>
        </p:txBody>
      </p:sp>
    </p:spTree>
    <p:extLst>
      <p:ext uri="{BB962C8B-B14F-4D97-AF65-F5344CB8AC3E}">
        <p14:creationId xmlns:p14="http://schemas.microsoft.com/office/powerpoint/2010/main" val="6987957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7CB72-6AA1-4F6F-8B5F-A651A29C4C24}"/>
              </a:ext>
            </a:extLst>
          </p:cNvPr>
          <p:cNvSpPr>
            <a:spLocks noGrp="1"/>
          </p:cNvSpPr>
          <p:nvPr>
            <p:ph type="title"/>
          </p:nvPr>
        </p:nvSpPr>
        <p:spPr/>
        <p:txBody>
          <a:bodyPr/>
          <a:lstStyle/>
          <a:p>
            <a:pPr algn="ctr"/>
            <a:r>
              <a:rPr lang="en-US" b="1" u="sng" dirty="0"/>
              <a:t>YEAR 3 RUNNER UP</a:t>
            </a:r>
            <a:endParaRPr lang="en-GB" b="1" u="sng" dirty="0"/>
          </a:p>
        </p:txBody>
      </p:sp>
      <p:sp>
        <p:nvSpPr>
          <p:cNvPr id="4" name="Content Placeholder 3">
            <a:extLst>
              <a:ext uri="{FF2B5EF4-FFF2-40B4-BE49-F238E27FC236}">
                <a16:creationId xmlns:a16="http://schemas.microsoft.com/office/drawing/2014/main" id="{0A1EE94B-0007-4C68-86B2-9D1FF54BED97}"/>
              </a:ext>
            </a:extLst>
          </p:cNvPr>
          <p:cNvSpPr>
            <a:spLocks noGrp="1"/>
          </p:cNvSpPr>
          <p:nvPr>
            <p:ph sz="half" idx="2"/>
          </p:nvPr>
        </p:nvSpPr>
        <p:spPr>
          <a:xfrm>
            <a:off x="6015213" y="2014194"/>
            <a:ext cx="5259428" cy="4510744"/>
          </a:xfrm>
        </p:spPr>
        <p:txBody>
          <a:bodyPr>
            <a:normAutofit fontScale="77500" lnSpcReduction="20000"/>
          </a:bodyPr>
          <a:lstStyle/>
          <a:p>
            <a:pPr marL="0" indent="0" algn="ctr">
              <a:buNone/>
            </a:pPr>
            <a:r>
              <a:rPr lang="en-US" sz="4100" b="1" dirty="0"/>
              <a:t>KUZEY</a:t>
            </a:r>
            <a:endParaRPr lang="en-GB" sz="4100" b="1" dirty="0"/>
          </a:p>
          <a:p>
            <a:pPr marL="0" indent="0" algn="ctr">
              <a:buNone/>
            </a:pPr>
            <a:r>
              <a:rPr lang="en-GB" sz="4100" b="1" dirty="0"/>
              <a:t>3C</a:t>
            </a:r>
          </a:p>
          <a:p>
            <a:pPr marL="0" indent="0" algn="ctr">
              <a:buNone/>
            </a:pPr>
            <a:endParaRPr lang="en-GB" sz="4100" b="1" dirty="0"/>
          </a:p>
          <a:p>
            <a:pPr marL="0" indent="0" algn="ctr">
              <a:buNone/>
            </a:pPr>
            <a:r>
              <a:rPr lang="en-GB" sz="3200" dirty="0" err="1"/>
              <a:t>Kuzay</a:t>
            </a:r>
            <a:r>
              <a:rPr lang="en-GB" sz="3200" dirty="0"/>
              <a:t> made a water purification system.</a:t>
            </a:r>
          </a:p>
          <a:p>
            <a:pPr marL="0" indent="0" algn="ctr">
              <a:buNone/>
            </a:pPr>
            <a:endParaRPr lang="en-US" sz="3200" dirty="0"/>
          </a:p>
          <a:p>
            <a:pPr marL="0" indent="0" algn="ctr" fontAlgn="base">
              <a:buNone/>
            </a:pPr>
            <a:r>
              <a:rPr lang="en-US" sz="3200" i="1" dirty="0"/>
              <a:t>“I made this water purifier because there are lots of dirty water around the world so this purifier can clean above 99% of the bacteria.” </a:t>
            </a:r>
          </a:p>
          <a:p>
            <a:pPr marL="0" indent="0" algn="ctr">
              <a:buNone/>
            </a:pPr>
            <a:endParaRPr lang="en-GB" sz="2400" dirty="0"/>
          </a:p>
          <a:p>
            <a:endParaRPr lang="en-GB" dirty="0"/>
          </a:p>
        </p:txBody>
      </p:sp>
      <p:pic>
        <p:nvPicPr>
          <p:cNvPr id="3" name="Content Placeholder 2">
            <a:extLst>
              <a:ext uri="{FF2B5EF4-FFF2-40B4-BE49-F238E27FC236}">
                <a16:creationId xmlns:a16="http://schemas.microsoft.com/office/drawing/2014/main" id="{3607FBE2-F08F-48F3-8E86-B1CC661EA095}"/>
              </a:ext>
            </a:extLst>
          </p:cNvPr>
          <p:cNvPicPr>
            <a:picLocks noGrp="1" noChangeAspect="1"/>
          </p:cNvPicPr>
          <p:nvPr>
            <p:ph sz="half" idx="1"/>
          </p:nvPr>
        </p:nvPicPr>
        <p:blipFill>
          <a:blip r:embed="rId2"/>
          <a:stretch>
            <a:fillRect/>
          </a:stretch>
        </p:blipFill>
        <p:spPr>
          <a:xfrm>
            <a:off x="1132661" y="1799840"/>
            <a:ext cx="3872274" cy="4627593"/>
          </a:xfrm>
          <a:prstGeom prst="rect">
            <a:avLst/>
          </a:prstGeom>
        </p:spPr>
      </p:pic>
    </p:spTree>
    <p:extLst>
      <p:ext uri="{BB962C8B-B14F-4D97-AF65-F5344CB8AC3E}">
        <p14:creationId xmlns:p14="http://schemas.microsoft.com/office/powerpoint/2010/main" val="37606995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AC706-1279-4EA3-AC99-2675571EE9AB}"/>
              </a:ext>
            </a:extLst>
          </p:cNvPr>
          <p:cNvSpPr>
            <a:spLocks noGrp="1"/>
          </p:cNvSpPr>
          <p:nvPr>
            <p:ph type="title"/>
          </p:nvPr>
        </p:nvSpPr>
        <p:spPr/>
        <p:txBody>
          <a:bodyPr/>
          <a:lstStyle/>
          <a:p>
            <a:pPr algn="ctr"/>
            <a:r>
              <a:rPr lang="en-US" b="1" u="sng" dirty="0"/>
              <a:t>YEAR 3 WINNER</a:t>
            </a:r>
            <a:endParaRPr lang="en-GB" b="1" u="sng" dirty="0"/>
          </a:p>
        </p:txBody>
      </p:sp>
      <p:sp>
        <p:nvSpPr>
          <p:cNvPr id="4" name="Content Placeholder 3">
            <a:extLst>
              <a:ext uri="{FF2B5EF4-FFF2-40B4-BE49-F238E27FC236}">
                <a16:creationId xmlns:a16="http://schemas.microsoft.com/office/drawing/2014/main" id="{DDB83C54-DB41-443A-ACD5-60E4C9BFCE01}"/>
              </a:ext>
            </a:extLst>
          </p:cNvPr>
          <p:cNvSpPr>
            <a:spLocks noGrp="1"/>
          </p:cNvSpPr>
          <p:nvPr>
            <p:ph sz="half" idx="2"/>
          </p:nvPr>
        </p:nvSpPr>
        <p:spPr>
          <a:xfrm>
            <a:off x="6096000" y="1642369"/>
            <a:ext cx="5534636" cy="4856085"/>
          </a:xfrm>
        </p:spPr>
        <p:txBody>
          <a:bodyPr>
            <a:normAutofit/>
          </a:bodyPr>
          <a:lstStyle/>
          <a:p>
            <a:pPr marL="0" indent="0" algn="ctr">
              <a:buNone/>
            </a:pPr>
            <a:endParaRPr lang="en-GB" sz="2000" b="1" dirty="0"/>
          </a:p>
          <a:p>
            <a:pPr marL="0" indent="0" algn="ctr">
              <a:buNone/>
            </a:pPr>
            <a:r>
              <a:rPr lang="en-US" sz="3200" b="1" dirty="0"/>
              <a:t>D</a:t>
            </a:r>
            <a:r>
              <a:rPr lang="en-GB" sz="3200" b="1" dirty="0"/>
              <a:t>HIAN</a:t>
            </a:r>
          </a:p>
          <a:p>
            <a:pPr marL="0" indent="0" algn="ctr">
              <a:buNone/>
            </a:pPr>
            <a:r>
              <a:rPr lang="en-GB" sz="3200" b="1" dirty="0"/>
              <a:t> 3G</a:t>
            </a:r>
            <a:endParaRPr lang="en-GB" sz="3200" dirty="0"/>
          </a:p>
          <a:p>
            <a:pPr marL="0" indent="0" algn="ctr">
              <a:buNone/>
            </a:pPr>
            <a:r>
              <a:rPr lang="en-GB" sz="2000" dirty="0" err="1"/>
              <a:t>Dhian</a:t>
            </a:r>
            <a:r>
              <a:rPr lang="en-GB" sz="2000" dirty="0"/>
              <a:t> made a working hoover using a coke bottle!</a:t>
            </a:r>
          </a:p>
          <a:p>
            <a:pPr marL="0" indent="0" algn="ctr">
              <a:buNone/>
            </a:pPr>
            <a:endParaRPr lang="en-US" sz="2000" i="1" dirty="0"/>
          </a:p>
          <a:p>
            <a:pPr marL="0" indent="0" algn="ctr">
              <a:buNone/>
            </a:pPr>
            <a:r>
              <a:rPr lang="en-US" i="1" dirty="0"/>
              <a:t>“I made a hoover that works. I used a coke can and bottle. I cut the can and cut a circle and made a fan. I cut half of the bottle and got a net and stuck it. Then I cut a big hole in the bottle cap to put the tube in and cut holes at the bottom. The battery is connected to the motor to make the fan spin.” </a:t>
            </a:r>
            <a:endParaRPr lang="en-GB" sz="2000" i="1" dirty="0"/>
          </a:p>
          <a:p>
            <a:endParaRPr lang="en-GB" dirty="0"/>
          </a:p>
        </p:txBody>
      </p:sp>
      <p:pic>
        <p:nvPicPr>
          <p:cNvPr id="7" name="Content Placeholder 6">
            <a:extLst>
              <a:ext uri="{FF2B5EF4-FFF2-40B4-BE49-F238E27FC236}">
                <a16:creationId xmlns:a16="http://schemas.microsoft.com/office/drawing/2014/main" id="{315EABFE-1794-48AE-833D-A511EA74F63D}"/>
              </a:ext>
            </a:extLst>
          </p:cNvPr>
          <p:cNvPicPr>
            <a:picLocks noGrp="1" noChangeAspect="1"/>
          </p:cNvPicPr>
          <p:nvPr>
            <p:ph sz="half" idx="1"/>
          </p:nvPr>
        </p:nvPicPr>
        <p:blipFill>
          <a:blip r:embed="rId2"/>
          <a:stretch>
            <a:fillRect/>
          </a:stretch>
        </p:blipFill>
        <p:spPr>
          <a:xfrm>
            <a:off x="1066800" y="1763975"/>
            <a:ext cx="4003830" cy="4612872"/>
          </a:xfrm>
          <a:prstGeom prst="rect">
            <a:avLst/>
          </a:prstGeom>
        </p:spPr>
      </p:pic>
    </p:spTree>
    <p:extLst>
      <p:ext uri="{BB962C8B-B14F-4D97-AF65-F5344CB8AC3E}">
        <p14:creationId xmlns:p14="http://schemas.microsoft.com/office/powerpoint/2010/main" val="11164395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76D9A-0875-4EF9-BA62-65FCC8E6DA84}"/>
              </a:ext>
            </a:extLst>
          </p:cNvPr>
          <p:cNvSpPr>
            <a:spLocks noGrp="1"/>
          </p:cNvSpPr>
          <p:nvPr>
            <p:ph type="title"/>
          </p:nvPr>
        </p:nvSpPr>
        <p:spPr/>
        <p:txBody>
          <a:bodyPr/>
          <a:lstStyle/>
          <a:p>
            <a:pPr algn="ctr"/>
            <a:r>
              <a:rPr lang="en-US" b="1" u="sng" dirty="0"/>
              <a:t>YEAR 4 RUNNER UP</a:t>
            </a:r>
            <a:endParaRPr lang="en-GB" b="1" u="sng" dirty="0"/>
          </a:p>
        </p:txBody>
      </p:sp>
      <p:sp>
        <p:nvSpPr>
          <p:cNvPr id="4" name="Content Placeholder 3">
            <a:extLst>
              <a:ext uri="{FF2B5EF4-FFF2-40B4-BE49-F238E27FC236}">
                <a16:creationId xmlns:a16="http://schemas.microsoft.com/office/drawing/2014/main" id="{7C4583A4-5C3C-4C12-8BC5-5BBA41CB0D91}"/>
              </a:ext>
            </a:extLst>
          </p:cNvPr>
          <p:cNvSpPr>
            <a:spLocks noGrp="1"/>
          </p:cNvSpPr>
          <p:nvPr>
            <p:ph sz="half" idx="2"/>
          </p:nvPr>
        </p:nvSpPr>
        <p:spPr>
          <a:xfrm>
            <a:off x="5926439" y="2014194"/>
            <a:ext cx="5268305" cy="4421967"/>
          </a:xfrm>
        </p:spPr>
        <p:txBody>
          <a:bodyPr>
            <a:normAutofit fontScale="92500" lnSpcReduction="20000"/>
          </a:bodyPr>
          <a:lstStyle/>
          <a:p>
            <a:pPr marL="0" indent="0" algn="ctr">
              <a:buNone/>
            </a:pPr>
            <a:r>
              <a:rPr lang="en-GB" sz="3500" b="1" dirty="0"/>
              <a:t>GODSWILL </a:t>
            </a:r>
          </a:p>
          <a:p>
            <a:pPr marL="0" indent="0" algn="ctr">
              <a:buNone/>
            </a:pPr>
            <a:r>
              <a:rPr lang="en-GB" sz="3500" b="1" dirty="0"/>
              <a:t>4JR</a:t>
            </a:r>
          </a:p>
          <a:p>
            <a:pPr marL="0" indent="0" algn="ctr">
              <a:buNone/>
            </a:pPr>
            <a:endParaRPr lang="en-GB" sz="3200" dirty="0"/>
          </a:p>
          <a:p>
            <a:pPr marL="0" indent="0" algn="ctr" fontAlgn="base">
              <a:buNone/>
            </a:pPr>
            <a:r>
              <a:rPr lang="en-US" sz="2400" i="1" dirty="0"/>
              <a:t>“I made a moving hydraulic robotic-arm made from cardboard. I filled syringes connected by rubber tubes with liquid. When you push or pull at a syringe it moves the water through the tubes and moves the robotic arm. It moves in three different ways: it twists, moves up and down and opens and closes.”</a:t>
            </a:r>
            <a:endParaRPr lang="en-GB" sz="2400" i="1" dirty="0"/>
          </a:p>
        </p:txBody>
      </p:sp>
      <p:pic>
        <p:nvPicPr>
          <p:cNvPr id="3" name="Content Placeholder 2">
            <a:extLst>
              <a:ext uri="{FF2B5EF4-FFF2-40B4-BE49-F238E27FC236}">
                <a16:creationId xmlns:a16="http://schemas.microsoft.com/office/drawing/2014/main" id="{49E480FE-10F1-4778-8508-2787AF7E35BE}"/>
              </a:ext>
            </a:extLst>
          </p:cNvPr>
          <p:cNvPicPr>
            <a:picLocks noGrp="1" noChangeAspect="1"/>
          </p:cNvPicPr>
          <p:nvPr>
            <p:ph sz="half" idx="1"/>
          </p:nvPr>
        </p:nvPicPr>
        <p:blipFill>
          <a:blip r:embed="rId2"/>
          <a:stretch>
            <a:fillRect/>
          </a:stretch>
        </p:blipFill>
        <p:spPr>
          <a:xfrm>
            <a:off x="1136344" y="1879390"/>
            <a:ext cx="3657598" cy="4556771"/>
          </a:xfrm>
          <a:prstGeom prst="rect">
            <a:avLst/>
          </a:prstGeom>
        </p:spPr>
      </p:pic>
    </p:spTree>
    <p:extLst>
      <p:ext uri="{BB962C8B-B14F-4D97-AF65-F5344CB8AC3E}">
        <p14:creationId xmlns:p14="http://schemas.microsoft.com/office/powerpoint/2010/main" val="8719172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09B40-2641-4DD3-976C-32B70DF2F2D2}"/>
              </a:ext>
            </a:extLst>
          </p:cNvPr>
          <p:cNvSpPr>
            <a:spLocks noGrp="1"/>
          </p:cNvSpPr>
          <p:nvPr>
            <p:ph type="title"/>
          </p:nvPr>
        </p:nvSpPr>
        <p:spPr/>
        <p:txBody>
          <a:bodyPr/>
          <a:lstStyle/>
          <a:p>
            <a:pPr algn="ctr"/>
            <a:r>
              <a:rPr lang="en-US" b="1" u="sng" dirty="0"/>
              <a:t>YEAR 4 RUNNER UP</a:t>
            </a:r>
            <a:endParaRPr lang="en-GB" b="1" u="sng" dirty="0"/>
          </a:p>
        </p:txBody>
      </p:sp>
      <p:sp>
        <p:nvSpPr>
          <p:cNvPr id="4" name="Content Placeholder 3">
            <a:extLst>
              <a:ext uri="{FF2B5EF4-FFF2-40B4-BE49-F238E27FC236}">
                <a16:creationId xmlns:a16="http://schemas.microsoft.com/office/drawing/2014/main" id="{C92F8CC8-D7C0-435E-994E-6C6E5049BEBA}"/>
              </a:ext>
            </a:extLst>
          </p:cNvPr>
          <p:cNvSpPr>
            <a:spLocks noGrp="1"/>
          </p:cNvSpPr>
          <p:nvPr>
            <p:ph sz="half" idx="2"/>
          </p:nvPr>
        </p:nvSpPr>
        <p:spPr>
          <a:xfrm>
            <a:off x="6096000" y="2086104"/>
            <a:ext cx="5444971" cy="4647883"/>
          </a:xfrm>
        </p:spPr>
        <p:txBody>
          <a:bodyPr>
            <a:normAutofit fontScale="77500" lnSpcReduction="20000"/>
          </a:bodyPr>
          <a:lstStyle/>
          <a:p>
            <a:pPr marL="0" indent="0" algn="ctr">
              <a:buNone/>
            </a:pPr>
            <a:r>
              <a:rPr lang="en-GB" sz="4100" b="1" dirty="0"/>
              <a:t>KADIE</a:t>
            </a:r>
          </a:p>
          <a:p>
            <a:pPr marL="0" indent="0" algn="ctr">
              <a:buNone/>
            </a:pPr>
            <a:r>
              <a:rPr lang="en-GB" sz="4100" b="1" dirty="0"/>
              <a:t>4JR</a:t>
            </a:r>
          </a:p>
          <a:p>
            <a:pPr marL="0" indent="0" algn="ctr">
              <a:buNone/>
            </a:pPr>
            <a:endParaRPr lang="en-GB" sz="2800" dirty="0"/>
          </a:p>
          <a:p>
            <a:pPr marL="0" indent="0" algn="ctr" fontAlgn="base">
              <a:buNone/>
            </a:pPr>
            <a:r>
              <a:rPr lang="en-US" sz="3200" i="1" dirty="0"/>
              <a:t>“I made lots of different musical instruments. I used different materials from around the house to see what different sounds I could make. I made: a guitar, a tambourine, two harmonicas, two egg shakers, a cabasa and a hand drum. In year four we learned that sounds are made by vibrations that travel in waves.”</a:t>
            </a:r>
            <a:endParaRPr lang="en-GB" sz="3200" i="1" dirty="0"/>
          </a:p>
        </p:txBody>
      </p:sp>
      <p:pic>
        <p:nvPicPr>
          <p:cNvPr id="3" name="Content Placeholder 2">
            <a:extLst>
              <a:ext uri="{FF2B5EF4-FFF2-40B4-BE49-F238E27FC236}">
                <a16:creationId xmlns:a16="http://schemas.microsoft.com/office/drawing/2014/main" id="{C001507D-A5C0-422B-AAA2-390D45D5D477}"/>
              </a:ext>
            </a:extLst>
          </p:cNvPr>
          <p:cNvPicPr>
            <a:picLocks noGrp="1" noChangeAspect="1"/>
          </p:cNvPicPr>
          <p:nvPr>
            <p:ph sz="half" idx="1"/>
          </p:nvPr>
        </p:nvPicPr>
        <p:blipFill>
          <a:blip r:embed="rId2"/>
          <a:stretch>
            <a:fillRect/>
          </a:stretch>
        </p:blipFill>
        <p:spPr>
          <a:xfrm>
            <a:off x="1066800" y="1845835"/>
            <a:ext cx="3808520" cy="4647883"/>
          </a:xfrm>
          <a:prstGeom prst="rect">
            <a:avLst/>
          </a:prstGeom>
        </p:spPr>
      </p:pic>
    </p:spTree>
    <p:extLst>
      <p:ext uri="{BB962C8B-B14F-4D97-AF65-F5344CB8AC3E}">
        <p14:creationId xmlns:p14="http://schemas.microsoft.com/office/powerpoint/2010/main" val="26924273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7CB72-6AA1-4F6F-8B5F-A651A29C4C24}"/>
              </a:ext>
            </a:extLst>
          </p:cNvPr>
          <p:cNvSpPr>
            <a:spLocks noGrp="1"/>
          </p:cNvSpPr>
          <p:nvPr>
            <p:ph type="title"/>
          </p:nvPr>
        </p:nvSpPr>
        <p:spPr/>
        <p:txBody>
          <a:bodyPr/>
          <a:lstStyle/>
          <a:p>
            <a:pPr algn="ctr"/>
            <a:r>
              <a:rPr lang="en-US" b="1" u="sng" dirty="0"/>
              <a:t>YEAR 4 RUNNER UP</a:t>
            </a:r>
            <a:endParaRPr lang="en-GB" b="1" u="sng" dirty="0"/>
          </a:p>
        </p:txBody>
      </p:sp>
      <p:sp>
        <p:nvSpPr>
          <p:cNvPr id="4" name="Content Placeholder 3">
            <a:extLst>
              <a:ext uri="{FF2B5EF4-FFF2-40B4-BE49-F238E27FC236}">
                <a16:creationId xmlns:a16="http://schemas.microsoft.com/office/drawing/2014/main" id="{0A1EE94B-0007-4C68-86B2-9D1FF54BED97}"/>
              </a:ext>
            </a:extLst>
          </p:cNvPr>
          <p:cNvSpPr>
            <a:spLocks noGrp="1"/>
          </p:cNvSpPr>
          <p:nvPr>
            <p:ph sz="half" idx="2"/>
          </p:nvPr>
        </p:nvSpPr>
        <p:spPr>
          <a:xfrm>
            <a:off x="5962361" y="1938967"/>
            <a:ext cx="5752729" cy="4594772"/>
          </a:xfrm>
        </p:spPr>
        <p:txBody>
          <a:bodyPr>
            <a:normAutofit fontScale="92500" lnSpcReduction="20000"/>
          </a:bodyPr>
          <a:lstStyle/>
          <a:p>
            <a:pPr marL="0" indent="0" algn="ctr">
              <a:buNone/>
            </a:pPr>
            <a:r>
              <a:rPr lang="en-US" sz="3500" b="1" dirty="0"/>
              <a:t>SIDAL</a:t>
            </a:r>
            <a:endParaRPr lang="en-GB" sz="3500" b="1" dirty="0"/>
          </a:p>
          <a:p>
            <a:pPr marL="0" indent="0" algn="ctr">
              <a:buNone/>
            </a:pPr>
            <a:r>
              <a:rPr lang="en-US" sz="3500" b="1" dirty="0"/>
              <a:t>4</a:t>
            </a:r>
            <a:r>
              <a:rPr lang="en-GB" sz="3500" b="1" dirty="0"/>
              <a:t>JR</a:t>
            </a:r>
          </a:p>
          <a:p>
            <a:pPr marL="0" indent="0" algn="ctr">
              <a:buNone/>
            </a:pPr>
            <a:r>
              <a:rPr lang="en-GB" sz="2400" dirty="0" err="1"/>
              <a:t>Sidal</a:t>
            </a:r>
            <a:r>
              <a:rPr lang="en-GB" sz="2400" dirty="0"/>
              <a:t> made a house that filters water and stores it in a tank for the house to use.</a:t>
            </a:r>
          </a:p>
          <a:p>
            <a:pPr marL="0" indent="0" algn="ctr">
              <a:buNone/>
            </a:pPr>
            <a:endParaRPr lang="en-GB" sz="2400" dirty="0"/>
          </a:p>
          <a:p>
            <a:pPr marL="0" indent="0" algn="ctr">
              <a:buNone/>
            </a:pPr>
            <a:r>
              <a:rPr lang="en-US" sz="2400" i="1" dirty="0"/>
              <a:t>“I made a house with a water filter on the top of it. The bottom layer is cotton, then sand, then charcoal and then rocks. When you pour dirty water on the top, it filters through the different layers and comes out clean. The idea behind this is water conservation; if every house had this, we could collect rain water and save water. </a:t>
            </a:r>
          </a:p>
          <a:p>
            <a:pPr marL="0" indent="0" algn="ctr">
              <a:buNone/>
            </a:pPr>
            <a:endParaRPr lang="en-GB" sz="2400" dirty="0"/>
          </a:p>
          <a:p>
            <a:endParaRPr lang="en-GB" dirty="0"/>
          </a:p>
        </p:txBody>
      </p:sp>
      <p:pic>
        <p:nvPicPr>
          <p:cNvPr id="3" name="Content Placeholder 2">
            <a:extLst>
              <a:ext uri="{FF2B5EF4-FFF2-40B4-BE49-F238E27FC236}">
                <a16:creationId xmlns:a16="http://schemas.microsoft.com/office/drawing/2014/main" id="{4DC76678-DC21-4BA8-BBC4-9D33BF0BA4E7}"/>
              </a:ext>
            </a:extLst>
          </p:cNvPr>
          <p:cNvPicPr>
            <a:picLocks noGrp="1" noChangeAspect="1"/>
          </p:cNvPicPr>
          <p:nvPr>
            <p:ph sz="half" idx="1"/>
          </p:nvPr>
        </p:nvPicPr>
        <p:blipFill>
          <a:blip r:embed="rId2"/>
          <a:stretch>
            <a:fillRect/>
          </a:stretch>
        </p:blipFill>
        <p:spPr>
          <a:xfrm>
            <a:off x="1287263" y="1865654"/>
            <a:ext cx="3906173" cy="4594772"/>
          </a:xfrm>
          <a:prstGeom prst="rect">
            <a:avLst/>
          </a:prstGeom>
        </p:spPr>
      </p:pic>
    </p:spTree>
    <p:extLst>
      <p:ext uri="{BB962C8B-B14F-4D97-AF65-F5344CB8AC3E}">
        <p14:creationId xmlns:p14="http://schemas.microsoft.com/office/powerpoint/2010/main" val="23319876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7CB72-6AA1-4F6F-8B5F-A651A29C4C24}"/>
              </a:ext>
            </a:extLst>
          </p:cNvPr>
          <p:cNvSpPr>
            <a:spLocks noGrp="1"/>
          </p:cNvSpPr>
          <p:nvPr>
            <p:ph type="title"/>
          </p:nvPr>
        </p:nvSpPr>
        <p:spPr/>
        <p:txBody>
          <a:bodyPr/>
          <a:lstStyle/>
          <a:p>
            <a:pPr algn="ctr"/>
            <a:r>
              <a:rPr lang="en-US" b="1" u="sng" dirty="0"/>
              <a:t>YEAR 4 RUNNER UP</a:t>
            </a:r>
            <a:endParaRPr lang="en-GB" b="1" u="sng" dirty="0"/>
          </a:p>
        </p:txBody>
      </p:sp>
      <p:sp>
        <p:nvSpPr>
          <p:cNvPr id="4" name="Content Placeholder 3">
            <a:extLst>
              <a:ext uri="{FF2B5EF4-FFF2-40B4-BE49-F238E27FC236}">
                <a16:creationId xmlns:a16="http://schemas.microsoft.com/office/drawing/2014/main" id="{0A1EE94B-0007-4C68-86B2-9D1FF54BED97}"/>
              </a:ext>
            </a:extLst>
          </p:cNvPr>
          <p:cNvSpPr>
            <a:spLocks noGrp="1"/>
          </p:cNvSpPr>
          <p:nvPr>
            <p:ph sz="half" idx="2"/>
          </p:nvPr>
        </p:nvSpPr>
        <p:spPr>
          <a:xfrm>
            <a:off x="5708342" y="1940564"/>
            <a:ext cx="6001306" cy="4274842"/>
          </a:xfrm>
        </p:spPr>
        <p:txBody>
          <a:bodyPr>
            <a:normAutofit fontScale="62500" lnSpcReduction="20000"/>
          </a:bodyPr>
          <a:lstStyle/>
          <a:p>
            <a:pPr marL="0" indent="0" algn="ctr">
              <a:buNone/>
            </a:pPr>
            <a:r>
              <a:rPr lang="en-US" sz="5100" b="1" dirty="0"/>
              <a:t>LEYLA</a:t>
            </a:r>
            <a:endParaRPr lang="en-GB" sz="5100" b="1" dirty="0"/>
          </a:p>
          <a:p>
            <a:pPr marL="0" indent="0" algn="ctr">
              <a:buNone/>
            </a:pPr>
            <a:r>
              <a:rPr lang="en-US" sz="5100" b="1" dirty="0"/>
              <a:t>4</a:t>
            </a:r>
            <a:r>
              <a:rPr lang="en-GB" sz="5100" b="1" dirty="0"/>
              <a:t>R</a:t>
            </a:r>
          </a:p>
          <a:p>
            <a:pPr marL="0" indent="0" algn="ctr">
              <a:buNone/>
            </a:pPr>
            <a:endParaRPr lang="en-GB" sz="3400" dirty="0"/>
          </a:p>
          <a:p>
            <a:pPr marL="0" indent="0" algn="ctr">
              <a:buNone/>
            </a:pPr>
            <a:r>
              <a:rPr lang="en-GB" sz="3400" dirty="0"/>
              <a:t>Leyla made a model of the water cycle.</a:t>
            </a:r>
          </a:p>
          <a:p>
            <a:pPr marL="0" indent="0" algn="ctr">
              <a:buNone/>
            </a:pPr>
            <a:endParaRPr lang="en-GB" sz="3400" dirty="0"/>
          </a:p>
          <a:p>
            <a:pPr marL="0" indent="0" algn="ctr">
              <a:buNone/>
            </a:pPr>
            <a:r>
              <a:rPr lang="en-US" sz="3400" i="1" dirty="0">
                <a:solidFill>
                  <a:srgbClr val="000000"/>
                </a:solidFill>
                <a:latin typeface="+mj-lt"/>
              </a:rPr>
              <a:t>“I made the water cycle because in English we learnt about the water cycle. It was really fun to make it because we made it tricky. When you make something tricky it is more fun because we have to do more things! The four steps of the water cycle are evaporation, condensation, precipitation and collection.”</a:t>
            </a:r>
            <a:endParaRPr lang="en-US" sz="3400" dirty="0">
              <a:latin typeface="+mj-lt"/>
            </a:endParaRPr>
          </a:p>
          <a:p>
            <a:pPr marL="0" indent="0" algn="ctr">
              <a:buNone/>
            </a:pPr>
            <a:endParaRPr lang="en-GB" sz="2400" dirty="0"/>
          </a:p>
          <a:p>
            <a:endParaRPr lang="en-GB" dirty="0"/>
          </a:p>
        </p:txBody>
      </p:sp>
      <p:pic>
        <p:nvPicPr>
          <p:cNvPr id="5" name="Picture 4">
            <a:extLst>
              <a:ext uri="{FF2B5EF4-FFF2-40B4-BE49-F238E27FC236}">
                <a16:creationId xmlns:a16="http://schemas.microsoft.com/office/drawing/2014/main" id="{0D1FC03D-046C-432C-A537-1135314724F5}"/>
              </a:ext>
            </a:extLst>
          </p:cNvPr>
          <p:cNvPicPr>
            <a:picLocks noChangeAspect="1"/>
          </p:cNvPicPr>
          <p:nvPr/>
        </p:nvPicPr>
        <p:blipFill>
          <a:blip r:embed="rId2"/>
          <a:stretch>
            <a:fillRect/>
          </a:stretch>
        </p:blipFill>
        <p:spPr>
          <a:xfrm>
            <a:off x="1189608" y="1940564"/>
            <a:ext cx="3897297" cy="4584358"/>
          </a:xfrm>
          <a:prstGeom prst="rect">
            <a:avLst/>
          </a:prstGeom>
        </p:spPr>
      </p:pic>
      <p:sp>
        <p:nvSpPr>
          <p:cNvPr id="7" name="Content Placeholder 6">
            <a:extLst>
              <a:ext uri="{FF2B5EF4-FFF2-40B4-BE49-F238E27FC236}">
                <a16:creationId xmlns:a16="http://schemas.microsoft.com/office/drawing/2014/main" id="{529130DE-A4CE-4041-8F2A-480A8D627CEF}"/>
              </a:ext>
            </a:extLst>
          </p:cNvPr>
          <p:cNvSpPr>
            <a:spLocks noGrp="1"/>
          </p:cNvSpPr>
          <p:nvPr>
            <p:ph sz="half" idx="1"/>
          </p:nvPr>
        </p:nvSpPr>
        <p:spPr/>
        <p:txBody>
          <a:bodyPr>
            <a:normAutofit fontScale="62500" lnSpcReduction="20000"/>
          </a:bodyPr>
          <a:lstStyle/>
          <a:p>
            <a:endParaRPr lang="en-GB" dirty="0"/>
          </a:p>
        </p:txBody>
      </p:sp>
    </p:spTree>
    <p:extLst>
      <p:ext uri="{BB962C8B-B14F-4D97-AF65-F5344CB8AC3E}">
        <p14:creationId xmlns:p14="http://schemas.microsoft.com/office/powerpoint/2010/main" val="42630255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10BA8-1F67-4126-914C-7C60620D8F0A}"/>
              </a:ext>
            </a:extLst>
          </p:cNvPr>
          <p:cNvSpPr>
            <a:spLocks noGrp="1"/>
          </p:cNvSpPr>
          <p:nvPr>
            <p:ph type="title"/>
          </p:nvPr>
        </p:nvSpPr>
        <p:spPr/>
        <p:txBody>
          <a:bodyPr/>
          <a:lstStyle/>
          <a:p>
            <a:pPr algn="ctr"/>
            <a:r>
              <a:rPr lang="en-US" b="1" u="sng" dirty="0"/>
              <a:t>YEAR 4 WINNER</a:t>
            </a:r>
            <a:endParaRPr lang="en-GB" b="1" u="sng" dirty="0"/>
          </a:p>
        </p:txBody>
      </p:sp>
      <p:sp>
        <p:nvSpPr>
          <p:cNvPr id="4" name="Content Placeholder 3">
            <a:extLst>
              <a:ext uri="{FF2B5EF4-FFF2-40B4-BE49-F238E27FC236}">
                <a16:creationId xmlns:a16="http://schemas.microsoft.com/office/drawing/2014/main" id="{1F3FCAE8-0DD5-40B1-904A-7DC426D6633C}"/>
              </a:ext>
            </a:extLst>
          </p:cNvPr>
          <p:cNvSpPr>
            <a:spLocks noGrp="1"/>
          </p:cNvSpPr>
          <p:nvPr>
            <p:ph sz="half" idx="2"/>
          </p:nvPr>
        </p:nvSpPr>
        <p:spPr>
          <a:xfrm>
            <a:off x="5690587" y="2227725"/>
            <a:ext cx="5779364" cy="5007576"/>
          </a:xfrm>
        </p:spPr>
        <p:txBody>
          <a:bodyPr>
            <a:normAutofit fontScale="40000" lnSpcReduction="20000"/>
          </a:bodyPr>
          <a:lstStyle/>
          <a:p>
            <a:pPr marL="0" indent="0" algn="ctr">
              <a:buNone/>
            </a:pPr>
            <a:r>
              <a:rPr lang="en-US" sz="8000" b="1" dirty="0"/>
              <a:t>E</a:t>
            </a:r>
            <a:r>
              <a:rPr lang="en-GB" sz="8000" b="1" dirty="0"/>
              <a:t>LWOOD</a:t>
            </a:r>
          </a:p>
          <a:p>
            <a:pPr marL="0" indent="0" algn="ctr">
              <a:buNone/>
            </a:pPr>
            <a:r>
              <a:rPr lang="en-US" sz="8000" b="1" dirty="0"/>
              <a:t>4B</a:t>
            </a:r>
            <a:endParaRPr lang="en-GB" sz="8000" b="1" dirty="0"/>
          </a:p>
          <a:p>
            <a:pPr marL="0" indent="0" algn="ctr">
              <a:buNone/>
            </a:pPr>
            <a:endParaRPr lang="en-GB" sz="2800" dirty="0"/>
          </a:p>
          <a:p>
            <a:pPr marL="0" indent="0" algn="ctr">
              <a:buNone/>
            </a:pPr>
            <a:r>
              <a:rPr lang="en-GB" sz="5100" i="1" dirty="0"/>
              <a:t>Elwood made an LED torch and information booklet to explain how he made it and how it works.</a:t>
            </a:r>
          </a:p>
          <a:p>
            <a:pPr marL="0" indent="0" algn="ctr">
              <a:buNone/>
            </a:pPr>
            <a:endParaRPr lang="en-US" sz="5100" i="1" dirty="0"/>
          </a:p>
          <a:p>
            <a:pPr marL="0" indent="0" algn="ctr">
              <a:buNone/>
            </a:pPr>
            <a:r>
              <a:rPr lang="en-US" sz="5100" i="1" dirty="0"/>
              <a:t>"I made this torch. I got the tin and drilled some holes for the switch and the lights. I put in the housing for the LEDs, and then I put the LEDs in. After, I screwed the toggle switch in place and installed the battery and wires. Finally, I soldered everything together."</a:t>
            </a:r>
            <a:endParaRPr lang="en-GB" sz="5100" i="1" dirty="0"/>
          </a:p>
          <a:p>
            <a:endParaRPr lang="en-GB" dirty="0"/>
          </a:p>
        </p:txBody>
      </p:sp>
      <p:pic>
        <p:nvPicPr>
          <p:cNvPr id="7" name="Content Placeholder 6">
            <a:extLst>
              <a:ext uri="{FF2B5EF4-FFF2-40B4-BE49-F238E27FC236}">
                <a16:creationId xmlns:a16="http://schemas.microsoft.com/office/drawing/2014/main" id="{D2ACCF6B-E673-4EA5-9516-E4D743EA273E}"/>
              </a:ext>
            </a:extLst>
          </p:cNvPr>
          <p:cNvPicPr>
            <a:picLocks noGrp="1" noChangeAspect="1"/>
          </p:cNvPicPr>
          <p:nvPr>
            <p:ph sz="half" idx="1"/>
          </p:nvPr>
        </p:nvPicPr>
        <p:blipFill>
          <a:blip r:embed="rId2"/>
          <a:stretch>
            <a:fillRect/>
          </a:stretch>
        </p:blipFill>
        <p:spPr>
          <a:xfrm>
            <a:off x="1189607" y="1792686"/>
            <a:ext cx="3369106" cy="4643625"/>
          </a:xfrm>
          <a:prstGeom prst="rect">
            <a:avLst/>
          </a:prstGeom>
        </p:spPr>
      </p:pic>
    </p:spTree>
    <p:extLst>
      <p:ext uri="{BB962C8B-B14F-4D97-AF65-F5344CB8AC3E}">
        <p14:creationId xmlns:p14="http://schemas.microsoft.com/office/powerpoint/2010/main" val="18087461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7141C-A699-4CF1-BCA5-3FA819972777}"/>
              </a:ext>
            </a:extLst>
          </p:cNvPr>
          <p:cNvSpPr>
            <a:spLocks noGrp="1"/>
          </p:cNvSpPr>
          <p:nvPr>
            <p:ph type="title"/>
          </p:nvPr>
        </p:nvSpPr>
        <p:spPr/>
        <p:txBody>
          <a:bodyPr/>
          <a:lstStyle/>
          <a:p>
            <a:pPr algn="ctr"/>
            <a:r>
              <a:rPr lang="en-US" b="1" u="sng" dirty="0"/>
              <a:t>YEAR 5 RUNNER UP</a:t>
            </a:r>
            <a:endParaRPr lang="en-GB" b="1" u="sng" dirty="0"/>
          </a:p>
        </p:txBody>
      </p:sp>
      <p:sp>
        <p:nvSpPr>
          <p:cNvPr id="4" name="Content Placeholder 3">
            <a:extLst>
              <a:ext uri="{FF2B5EF4-FFF2-40B4-BE49-F238E27FC236}">
                <a16:creationId xmlns:a16="http://schemas.microsoft.com/office/drawing/2014/main" id="{F7CAF64B-9A46-4C65-B966-0C9AA8916C3A}"/>
              </a:ext>
            </a:extLst>
          </p:cNvPr>
          <p:cNvSpPr>
            <a:spLocks noGrp="1"/>
          </p:cNvSpPr>
          <p:nvPr>
            <p:ph sz="half" idx="2"/>
          </p:nvPr>
        </p:nvSpPr>
        <p:spPr>
          <a:xfrm>
            <a:off x="5554463" y="1905788"/>
            <a:ext cx="5924364" cy="4843806"/>
          </a:xfrm>
        </p:spPr>
        <p:txBody>
          <a:bodyPr>
            <a:normAutofit fontScale="77500" lnSpcReduction="20000"/>
          </a:bodyPr>
          <a:lstStyle/>
          <a:p>
            <a:pPr marL="0" indent="0" algn="ctr">
              <a:buNone/>
            </a:pPr>
            <a:r>
              <a:rPr lang="en-GB" sz="4600" b="1" dirty="0"/>
              <a:t>KAIDEN</a:t>
            </a:r>
          </a:p>
          <a:p>
            <a:pPr marL="0" indent="0" algn="ctr">
              <a:buNone/>
            </a:pPr>
            <a:r>
              <a:rPr lang="en-GB" sz="4600" b="1" dirty="0"/>
              <a:t>5S</a:t>
            </a:r>
            <a:endParaRPr lang="en-GB" sz="4600" dirty="0"/>
          </a:p>
          <a:p>
            <a:pPr marL="0" indent="0" algn="ctr">
              <a:buNone/>
            </a:pPr>
            <a:r>
              <a:rPr lang="en-GB" sz="3200" i="1" dirty="0"/>
              <a:t>“I made a model river. The source is the start at the top of the mountain.  It has smaller rivers joining onto the bigger river – these are called tributaries and make the river wider.  The mouth is the end of the river where water goes into the sea.  The delta is at the end of the river – this is lots of small channels of water going into different directions into the ocean.”</a:t>
            </a:r>
          </a:p>
          <a:p>
            <a:pPr marL="0" indent="0" algn="ctr">
              <a:buNone/>
            </a:pPr>
            <a:endParaRPr lang="en-US" sz="3200" dirty="0"/>
          </a:p>
          <a:p>
            <a:pPr marL="0" indent="0" algn="ctr">
              <a:buNone/>
            </a:pPr>
            <a:endParaRPr lang="en-GB" sz="3200" dirty="0"/>
          </a:p>
          <a:p>
            <a:endParaRPr lang="en-GB" dirty="0"/>
          </a:p>
        </p:txBody>
      </p:sp>
      <p:pic>
        <p:nvPicPr>
          <p:cNvPr id="7" name="Content Placeholder 6">
            <a:extLst>
              <a:ext uri="{FF2B5EF4-FFF2-40B4-BE49-F238E27FC236}">
                <a16:creationId xmlns:a16="http://schemas.microsoft.com/office/drawing/2014/main" id="{974246F2-EEAF-4E08-AE03-8FDD6D0CBE93}"/>
              </a:ext>
            </a:extLst>
          </p:cNvPr>
          <p:cNvPicPr>
            <a:picLocks noGrp="1" noChangeAspect="1"/>
          </p:cNvPicPr>
          <p:nvPr>
            <p:ph sz="half" idx="1"/>
          </p:nvPr>
        </p:nvPicPr>
        <p:blipFill>
          <a:blip r:embed="rId2"/>
          <a:stretch>
            <a:fillRect/>
          </a:stretch>
        </p:blipFill>
        <p:spPr>
          <a:xfrm>
            <a:off x="843381" y="1905788"/>
            <a:ext cx="3329124" cy="4489997"/>
          </a:xfrm>
          <a:prstGeom prst="rect">
            <a:avLst/>
          </a:prstGeom>
        </p:spPr>
      </p:pic>
    </p:spTree>
    <p:extLst>
      <p:ext uri="{BB962C8B-B14F-4D97-AF65-F5344CB8AC3E}">
        <p14:creationId xmlns:p14="http://schemas.microsoft.com/office/powerpoint/2010/main" val="699394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7CB72-6AA1-4F6F-8B5F-A651A29C4C24}"/>
              </a:ext>
            </a:extLst>
          </p:cNvPr>
          <p:cNvSpPr>
            <a:spLocks noGrp="1"/>
          </p:cNvSpPr>
          <p:nvPr>
            <p:ph type="title"/>
          </p:nvPr>
        </p:nvSpPr>
        <p:spPr/>
        <p:txBody>
          <a:bodyPr/>
          <a:lstStyle/>
          <a:p>
            <a:pPr algn="ctr"/>
            <a:r>
              <a:rPr lang="en-US" b="1" u="sng" dirty="0"/>
              <a:t>YEAR 5 RUNNER UP</a:t>
            </a:r>
            <a:endParaRPr lang="en-GB" b="1" u="sng" dirty="0"/>
          </a:p>
        </p:txBody>
      </p:sp>
      <p:sp>
        <p:nvSpPr>
          <p:cNvPr id="4" name="Content Placeholder 3">
            <a:extLst>
              <a:ext uri="{FF2B5EF4-FFF2-40B4-BE49-F238E27FC236}">
                <a16:creationId xmlns:a16="http://schemas.microsoft.com/office/drawing/2014/main" id="{0A1EE94B-0007-4C68-86B2-9D1FF54BED97}"/>
              </a:ext>
            </a:extLst>
          </p:cNvPr>
          <p:cNvSpPr>
            <a:spLocks noGrp="1"/>
          </p:cNvSpPr>
          <p:nvPr>
            <p:ph sz="half" idx="2"/>
          </p:nvPr>
        </p:nvSpPr>
        <p:spPr>
          <a:xfrm>
            <a:off x="6096000" y="1957373"/>
            <a:ext cx="5604768" cy="4829453"/>
          </a:xfrm>
        </p:spPr>
        <p:txBody>
          <a:bodyPr>
            <a:normAutofit fontScale="85000" lnSpcReduction="20000"/>
          </a:bodyPr>
          <a:lstStyle/>
          <a:p>
            <a:pPr marL="0" indent="0" algn="ctr">
              <a:buNone/>
            </a:pPr>
            <a:r>
              <a:rPr lang="en-US" sz="3200" b="1" dirty="0"/>
              <a:t>AMIRA </a:t>
            </a:r>
          </a:p>
          <a:p>
            <a:pPr marL="0" indent="0" algn="ctr">
              <a:buNone/>
            </a:pPr>
            <a:r>
              <a:rPr lang="en-US" sz="3200" b="1" dirty="0"/>
              <a:t>5M</a:t>
            </a:r>
            <a:endParaRPr lang="en-GB" sz="3200" b="1" dirty="0"/>
          </a:p>
          <a:p>
            <a:pPr marL="0" indent="0" algn="ctr">
              <a:buNone/>
            </a:pPr>
            <a:endParaRPr lang="en-US" sz="2400" dirty="0"/>
          </a:p>
          <a:p>
            <a:pPr marL="0" indent="0" algn="ctr">
              <a:buNone/>
            </a:pPr>
            <a:r>
              <a:rPr lang="en-US" sz="2600" i="1" dirty="0"/>
              <a:t>“I made a model of a river.  I used foam balls to create the eroded sides and fluffy balls to create the grass.  Rivers start high in the mountains which is called the source.  Water trickles down and makes a stream.  It zig zags making spurs and then gets bigger and picks up bits of land called the load which causes erosion.  This makes a V-shaped valley.  The river meanders and gets bigger and continues its journey and reaches the sea.” </a:t>
            </a:r>
            <a:endParaRPr lang="en-GB" sz="2600" i="1" dirty="0"/>
          </a:p>
          <a:p>
            <a:endParaRPr lang="en-GB" dirty="0"/>
          </a:p>
        </p:txBody>
      </p:sp>
      <p:pic>
        <p:nvPicPr>
          <p:cNvPr id="3" name="Content Placeholder 2">
            <a:extLst>
              <a:ext uri="{FF2B5EF4-FFF2-40B4-BE49-F238E27FC236}">
                <a16:creationId xmlns:a16="http://schemas.microsoft.com/office/drawing/2014/main" id="{BD711F67-CB5A-4834-BB14-F679EAD6A284}"/>
              </a:ext>
            </a:extLst>
          </p:cNvPr>
          <p:cNvPicPr>
            <a:picLocks noGrp="1" noChangeAspect="1"/>
          </p:cNvPicPr>
          <p:nvPr>
            <p:ph sz="half" idx="1"/>
          </p:nvPr>
        </p:nvPicPr>
        <p:blipFill>
          <a:blip r:embed="rId2"/>
          <a:stretch>
            <a:fillRect/>
          </a:stretch>
        </p:blipFill>
        <p:spPr>
          <a:xfrm>
            <a:off x="974175" y="1957373"/>
            <a:ext cx="3917422" cy="4478938"/>
          </a:xfrm>
          <a:prstGeom prst="rect">
            <a:avLst/>
          </a:prstGeom>
        </p:spPr>
      </p:pic>
    </p:spTree>
    <p:extLst>
      <p:ext uri="{BB962C8B-B14F-4D97-AF65-F5344CB8AC3E}">
        <p14:creationId xmlns:p14="http://schemas.microsoft.com/office/powerpoint/2010/main" val="3795892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7CB72-6AA1-4F6F-8B5F-A651A29C4C24}"/>
              </a:ext>
            </a:extLst>
          </p:cNvPr>
          <p:cNvSpPr>
            <a:spLocks noGrp="1"/>
          </p:cNvSpPr>
          <p:nvPr>
            <p:ph type="title"/>
          </p:nvPr>
        </p:nvSpPr>
        <p:spPr/>
        <p:txBody>
          <a:bodyPr/>
          <a:lstStyle/>
          <a:p>
            <a:pPr algn="ctr"/>
            <a:r>
              <a:rPr lang="en-US" b="1" u="sng" dirty="0"/>
              <a:t>YEAR 5 RUNNER UP</a:t>
            </a:r>
            <a:endParaRPr lang="en-GB" b="1" u="sng" dirty="0"/>
          </a:p>
        </p:txBody>
      </p:sp>
      <p:sp>
        <p:nvSpPr>
          <p:cNvPr id="4" name="Content Placeholder 3">
            <a:extLst>
              <a:ext uri="{FF2B5EF4-FFF2-40B4-BE49-F238E27FC236}">
                <a16:creationId xmlns:a16="http://schemas.microsoft.com/office/drawing/2014/main" id="{0A1EE94B-0007-4C68-86B2-9D1FF54BED97}"/>
              </a:ext>
            </a:extLst>
          </p:cNvPr>
          <p:cNvSpPr>
            <a:spLocks noGrp="1"/>
          </p:cNvSpPr>
          <p:nvPr>
            <p:ph sz="half" idx="2"/>
          </p:nvPr>
        </p:nvSpPr>
        <p:spPr>
          <a:xfrm>
            <a:off x="6370319" y="2103120"/>
            <a:ext cx="5170651" cy="3749040"/>
          </a:xfrm>
        </p:spPr>
        <p:txBody>
          <a:bodyPr/>
          <a:lstStyle/>
          <a:p>
            <a:pPr marL="0" indent="0" algn="ctr">
              <a:buNone/>
            </a:pPr>
            <a:r>
              <a:rPr lang="en-US" sz="3200" b="1" dirty="0"/>
              <a:t>VEER</a:t>
            </a:r>
          </a:p>
          <a:p>
            <a:pPr marL="0" indent="0" algn="ctr">
              <a:buNone/>
            </a:pPr>
            <a:r>
              <a:rPr lang="en-US" sz="3200" b="1" dirty="0"/>
              <a:t>5S</a:t>
            </a:r>
          </a:p>
          <a:p>
            <a:pPr marL="0" indent="0" algn="ctr">
              <a:buNone/>
            </a:pPr>
            <a:endParaRPr lang="en-GB" sz="2400" b="1" dirty="0"/>
          </a:p>
          <a:p>
            <a:pPr marL="0" indent="0" algn="ctr" fontAlgn="base">
              <a:buNone/>
            </a:pPr>
            <a:r>
              <a:rPr lang="en-US" sz="2400" i="1" dirty="0"/>
              <a:t>“I made a model solar system. It spins around to show the orbit of the planets.  I stuck the planets to cardboard and used </a:t>
            </a:r>
            <a:r>
              <a:rPr lang="en-US" sz="2400" i="1" dirty="0" err="1"/>
              <a:t>lolly</a:t>
            </a:r>
            <a:r>
              <a:rPr lang="en-US" sz="2400" i="1" dirty="0"/>
              <a:t> sticks to hold them up.” </a:t>
            </a:r>
          </a:p>
          <a:p>
            <a:endParaRPr lang="en-GB" dirty="0"/>
          </a:p>
        </p:txBody>
      </p:sp>
      <p:pic>
        <p:nvPicPr>
          <p:cNvPr id="7" name="Content Placeholder 6">
            <a:extLst>
              <a:ext uri="{FF2B5EF4-FFF2-40B4-BE49-F238E27FC236}">
                <a16:creationId xmlns:a16="http://schemas.microsoft.com/office/drawing/2014/main" id="{3789AD55-33C4-4215-B919-841EB874BA0F}"/>
              </a:ext>
            </a:extLst>
          </p:cNvPr>
          <p:cNvPicPr>
            <a:picLocks noGrp="1" noChangeAspect="1"/>
          </p:cNvPicPr>
          <p:nvPr>
            <p:ph sz="half" idx="1"/>
          </p:nvPr>
        </p:nvPicPr>
        <p:blipFill>
          <a:blip r:embed="rId2"/>
          <a:stretch>
            <a:fillRect/>
          </a:stretch>
        </p:blipFill>
        <p:spPr>
          <a:xfrm>
            <a:off x="1066800" y="2014194"/>
            <a:ext cx="4250924" cy="4404361"/>
          </a:xfrm>
          <a:prstGeom prst="rect">
            <a:avLst/>
          </a:prstGeom>
        </p:spPr>
      </p:pic>
    </p:spTree>
    <p:extLst>
      <p:ext uri="{BB962C8B-B14F-4D97-AF65-F5344CB8AC3E}">
        <p14:creationId xmlns:p14="http://schemas.microsoft.com/office/powerpoint/2010/main" val="4676850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10BA8-1F67-4126-914C-7C60620D8F0A}"/>
              </a:ext>
            </a:extLst>
          </p:cNvPr>
          <p:cNvSpPr>
            <a:spLocks noGrp="1"/>
          </p:cNvSpPr>
          <p:nvPr>
            <p:ph type="title"/>
          </p:nvPr>
        </p:nvSpPr>
        <p:spPr/>
        <p:txBody>
          <a:bodyPr/>
          <a:lstStyle/>
          <a:p>
            <a:pPr algn="ctr"/>
            <a:r>
              <a:rPr lang="en-US" b="1" u="sng" dirty="0"/>
              <a:t>YEAR 5 WINNER</a:t>
            </a:r>
            <a:endParaRPr lang="en-GB" b="1" u="sng" dirty="0"/>
          </a:p>
        </p:txBody>
      </p:sp>
      <p:sp>
        <p:nvSpPr>
          <p:cNvPr id="4" name="Content Placeholder 3">
            <a:extLst>
              <a:ext uri="{FF2B5EF4-FFF2-40B4-BE49-F238E27FC236}">
                <a16:creationId xmlns:a16="http://schemas.microsoft.com/office/drawing/2014/main" id="{1F3FCAE8-0DD5-40B1-904A-7DC426D6633C}"/>
              </a:ext>
            </a:extLst>
          </p:cNvPr>
          <p:cNvSpPr>
            <a:spLocks noGrp="1"/>
          </p:cNvSpPr>
          <p:nvPr>
            <p:ph sz="half" idx="2"/>
          </p:nvPr>
        </p:nvSpPr>
        <p:spPr>
          <a:xfrm>
            <a:off x="5832628" y="2025146"/>
            <a:ext cx="5521911" cy="4190260"/>
          </a:xfrm>
        </p:spPr>
        <p:txBody>
          <a:bodyPr>
            <a:normAutofit fontScale="85000" lnSpcReduction="20000"/>
          </a:bodyPr>
          <a:lstStyle/>
          <a:p>
            <a:pPr marL="0" indent="0" algn="ctr">
              <a:buNone/>
            </a:pPr>
            <a:r>
              <a:rPr lang="en-GB" sz="3800" b="1" dirty="0"/>
              <a:t>SHAINA</a:t>
            </a:r>
          </a:p>
          <a:p>
            <a:pPr marL="0" indent="0" algn="ctr">
              <a:buNone/>
            </a:pPr>
            <a:r>
              <a:rPr lang="en-US" sz="3800" b="1" dirty="0"/>
              <a:t>5B</a:t>
            </a:r>
            <a:endParaRPr lang="en-GB" sz="3800" b="1" dirty="0"/>
          </a:p>
          <a:p>
            <a:pPr marL="0" indent="0" algn="ctr">
              <a:buNone/>
            </a:pPr>
            <a:endParaRPr lang="en-GB" sz="2800" dirty="0"/>
          </a:p>
          <a:p>
            <a:pPr marL="0" indent="0" algn="ctr">
              <a:buNone/>
            </a:pPr>
            <a:r>
              <a:rPr lang="en-US" sz="3200" i="1" dirty="0"/>
              <a:t>“I made an operation game but instead of a normal one, you have to take plastic out of the River Indus. I </a:t>
            </a:r>
            <a:r>
              <a:rPr lang="en-US" sz="3200" i="1" dirty="0" err="1"/>
              <a:t>realised</a:t>
            </a:r>
            <a:r>
              <a:rPr lang="en-US" sz="3200" i="1" dirty="0"/>
              <a:t> tin foil is a good electrical conductor so if the tweezers touch the foil, it will start buzzing and light up.” </a:t>
            </a:r>
          </a:p>
        </p:txBody>
      </p:sp>
      <p:pic>
        <p:nvPicPr>
          <p:cNvPr id="10" name="Content Placeholder 9">
            <a:extLst>
              <a:ext uri="{FF2B5EF4-FFF2-40B4-BE49-F238E27FC236}">
                <a16:creationId xmlns:a16="http://schemas.microsoft.com/office/drawing/2014/main" id="{14CC8FF0-D4D8-4850-8644-CD7D76DA39FB}"/>
              </a:ext>
            </a:extLst>
          </p:cNvPr>
          <p:cNvPicPr>
            <a:picLocks noGrp="1" noChangeAspect="1"/>
          </p:cNvPicPr>
          <p:nvPr>
            <p:ph sz="half" idx="1"/>
          </p:nvPr>
        </p:nvPicPr>
        <p:blipFill>
          <a:blip r:embed="rId2"/>
          <a:stretch>
            <a:fillRect/>
          </a:stretch>
        </p:blipFill>
        <p:spPr>
          <a:xfrm>
            <a:off x="1004655" y="1810795"/>
            <a:ext cx="3851429" cy="4527861"/>
          </a:xfrm>
          <a:prstGeom prst="rect">
            <a:avLst/>
          </a:prstGeom>
        </p:spPr>
      </p:pic>
    </p:spTree>
    <p:extLst>
      <p:ext uri="{BB962C8B-B14F-4D97-AF65-F5344CB8AC3E}">
        <p14:creationId xmlns:p14="http://schemas.microsoft.com/office/powerpoint/2010/main" val="126887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483E6-3472-450B-A796-3D52F3C67BBE}"/>
              </a:ext>
            </a:extLst>
          </p:cNvPr>
          <p:cNvSpPr>
            <a:spLocks noGrp="1"/>
          </p:cNvSpPr>
          <p:nvPr>
            <p:ph type="title"/>
          </p:nvPr>
        </p:nvSpPr>
        <p:spPr/>
        <p:txBody>
          <a:bodyPr/>
          <a:lstStyle/>
          <a:p>
            <a:pPr algn="ctr"/>
            <a:r>
              <a:rPr lang="en-US" b="1" u="sng" dirty="0"/>
              <a:t>YEAR 6 RUNNER UP</a:t>
            </a:r>
            <a:endParaRPr lang="en-GB" b="1" u="sng" dirty="0"/>
          </a:p>
        </p:txBody>
      </p:sp>
      <p:sp>
        <p:nvSpPr>
          <p:cNvPr id="4" name="Content Placeholder 3">
            <a:extLst>
              <a:ext uri="{FF2B5EF4-FFF2-40B4-BE49-F238E27FC236}">
                <a16:creationId xmlns:a16="http://schemas.microsoft.com/office/drawing/2014/main" id="{A92E6273-9193-4300-BA90-BC02FCD80795}"/>
              </a:ext>
            </a:extLst>
          </p:cNvPr>
          <p:cNvSpPr>
            <a:spLocks noGrp="1"/>
          </p:cNvSpPr>
          <p:nvPr>
            <p:ph sz="half" idx="2"/>
          </p:nvPr>
        </p:nvSpPr>
        <p:spPr>
          <a:xfrm>
            <a:off x="5832629" y="1491450"/>
            <a:ext cx="5939161" cy="5450888"/>
          </a:xfrm>
        </p:spPr>
        <p:txBody>
          <a:bodyPr vert="horz" lIns="91440" tIns="45720" rIns="91440" bIns="45720" rtlCol="0" anchor="t">
            <a:normAutofit/>
          </a:bodyPr>
          <a:lstStyle/>
          <a:p>
            <a:pPr marL="0" indent="0" algn="ctr">
              <a:buNone/>
            </a:pPr>
            <a:endParaRPr lang="en-GB" sz="2400" b="1" dirty="0"/>
          </a:p>
          <a:p>
            <a:pPr marL="0" indent="0" algn="ctr">
              <a:buNone/>
            </a:pPr>
            <a:r>
              <a:rPr lang="en-GB" sz="3200" b="1" dirty="0"/>
              <a:t>VINNY</a:t>
            </a:r>
          </a:p>
          <a:p>
            <a:pPr marL="0" indent="0" algn="ctr">
              <a:buNone/>
            </a:pPr>
            <a:r>
              <a:rPr lang="en-US" sz="3200" b="1" dirty="0"/>
              <a:t>6</a:t>
            </a:r>
            <a:r>
              <a:rPr lang="en-GB" sz="3200" b="1" dirty="0"/>
              <a:t>O</a:t>
            </a:r>
            <a:endParaRPr lang="en-GB" sz="3200" dirty="0"/>
          </a:p>
          <a:p>
            <a:pPr marL="0" indent="0" algn="ctr">
              <a:buNone/>
            </a:pPr>
            <a:endParaRPr lang="en-US" sz="900" dirty="0"/>
          </a:p>
          <a:p>
            <a:pPr marL="0" indent="0" algn="ctr">
              <a:buNone/>
            </a:pPr>
            <a:r>
              <a:rPr lang="en-US" sz="2400" i="1" dirty="0"/>
              <a:t>“</a:t>
            </a:r>
            <a:r>
              <a:rPr lang="en-GB" sz="2400" i="1" dirty="0"/>
              <a:t>I made a model of our circulatory system.  When you push the syringes, the blood moves through the tubes which are the veins.  The blue liquid represents de-oxygenated blood and the red one represents oxygenated blood.  Blood becomes oxygenated when we breath in air to our lungs.”</a:t>
            </a:r>
          </a:p>
          <a:p>
            <a:endParaRPr lang="en-GB" dirty="0"/>
          </a:p>
        </p:txBody>
      </p:sp>
      <p:pic>
        <p:nvPicPr>
          <p:cNvPr id="3" name="Content Placeholder 2">
            <a:extLst>
              <a:ext uri="{FF2B5EF4-FFF2-40B4-BE49-F238E27FC236}">
                <a16:creationId xmlns:a16="http://schemas.microsoft.com/office/drawing/2014/main" id="{E2C653E4-531E-42D4-AF33-4E7A6240B1E7}"/>
              </a:ext>
            </a:extLst>
          </p:cNvPr>
          <p:cNvPicPr>
            <a:picLocks noGrp="1" noChangeAspect="1"/>
          </p:cNvPicPr>
          <p:nvPr>
            <p:ph sz="half" idx="1"/>
          </p:nvPr>
        </p:nvPicPr>
        <p:blipFill>
          <a:blip r:embed="rId2"/>
          <a:stretch>
            <a:fillRect/>
          </a:stretch>
        </p:blipFill>
        <p:spPr>
          <a:xfrm>
            <a:off x="1136340" y="1920866"/>
            <a:ext cx="3855675" cy="4506568"/>
          </a:xfrm>
          <a:prstGeom prst="rect">
            <a:avLst/>
          </a:prstGeom>
        </p:spPr>
      </p:pic>
    </p:spTree>
    <p:extLst>
      <p:ext uri="{BB962C8B-B14F-4D97-AF65-F5344CB8AC3E}">
        <p14:creationId xmlns:p14="http://schemas.microsoft.com/office/powerpoint/2010/main" val="17729979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A0AFE-61D4-4762-B9E8-78AF46A3CD8F}"/>
              </a:ext>
            </a:extLst>
          </p:cNvPr>
          <p:cNvSpPr>
            <a:spLocks noGrp="1"/>
          </p:cNvSpPr>
          <p:nvPr>
            <p:ph type="title"/>
          </p:nvPr>
        </p:nvSpPr>
        <p:spPr/>
        <p:txBody>
          <a:bodyPr/>
          <a:lstStyle/>
          <a:p>
            <a:pPr algn="ctr"/>
            <a:r>
              <a:rPr lang="en-US" b="1" u="sng" dirty="0"/>
              <a:t>YEAR 6 WINNER</a:t>
            </a:r>
            <a:endParaRPr lang="en-GB" b="1" u="sng" dirty="0"/>
          </a:p>
        </p:txBody>
      </p:sp>
      <p:sp>
        <p:nvSpPr>
          <p:cNvPr id="4" name="Content Placeholder 3">
            <a:extLst>
              <a:ext uri="{FF2B5EF4-FFF2-40B4-BE49-F238E27FC236}">
                <a16:creationId xmlns:a16="http://schemas.microsoft.com/office/drawing/2014/main" id="{B32D8A0F-E456-455B-839E-6FC7A38DDDA0}"/>
              </a:ext>
            </a:extLst>
          </p:cNvPr>
          <p:cNvSpPr>
            <a:spLocks noGrp="1"/>
          </p:cNvSpPr>
          <p:nvPr>
            <p:ph sz="half" idx="2"/>
          </p:nvPr>
        </p:nvSpPr>
        <p:spPr>
          <a:xfrm>
            <a:off x="5672831" y="2014194"/>
            <a:ext cx="5914008" cy="4457479"/>
          </a:xfrm>
        </p:spPr>
        <p:txBody>
          <a:bodyPr>
            <a:normAutofit fontScale="92500"/>
          </a:bodyPr>
          <a:lstStyle/>
          <a:p>
            <a:pPr marL="0" indent="0" algn="ctr">
              <a:buNone/>
            </a:pPr>
            <a:r>
              <a:rPr lang="en-GB" sz="3200" b="1" dirty="0"/>
              <a:t>KRISHN</a:t>
            </a:r>
          </a:p>
          <a:p>
            <a:pPr marL="0" indent="0" algn="ctr">
              <a:buNone/>
            </a:pPr>
            <a:r>
              <a:rPr lang="en-GB" sz="3200" b="1" dirty="0"/>
              <a:t>6W</a:t>
            </a:r>
            <a:endParaRPr lang="en-GB" sz="3200" dirty="0"/>
          </a:p>
          <a:p>
            <a:pPr marL="0" indent="0" algn="ctr">
              <a:buNone/>
            </a:pPr>
            <a:endParaRPr lang="en-US" sz="2300" dirty="0"/>
          </a:p>
          <a:p>
            <a:pPr marL="0" indent="0" algn="ctr">
              <a:buNone/>
            </a:pPr>
            <a:r>
              <a:rPr lang="en-US" sz="2600" i="1" dirty="0"/>
              <a:t>“</a:t>
            </a:r>
            <a:r>
              <a:rPr lang="en-GB" sz="2600" i="1" dirty="0"/>
              <a:t>I made a free standing aerodynamic wind tunnel.  Aerodynamics shows how things move through the air.  Aerodynamics in this case shows that the force of the air defeats the force of gravity so the balloon doesn’t fall down and floats.”</a:t>
            </a:r>
          </a:p>
          <a:p>
            <a:endParaRPr lang="en-GB" dirty="0"/>
          </a:p>
        </p:txBody>
      </p:sp>
      <p:pic>
        <p:nvPicPr>
          <p:cNvPr id="7" name="Content Placeholder 6">
            <a:extLst>
              <a:ext uri="{FF2B5EF4-FFF2-40B4-BE49-F238E27FC236}">
                <a16:creationId xmlns:a16="http://schemas.microsoft.com/office/drawing/2014/main" id="{B02D58C7-029C-4A1F-B3B4-1DDDBE55C2BC}"/>
              </a:ext>
            </a:extLst>
          </p:cNvPr>
          <p:cNvPicPr>
            <a:picLocks noGrp="1" noChangeAspect="1"/>
          </p:cNvPicPr>
          <p:nvPr>
            <p:ph sz="half" idx="1"/>
          </p:nvPr>
        </p:nvPicPr>
        <p:blipFill>
          <a:blip r:embed="rId2"/>
          <a:stretch>
            <a:fillRect/>
          </a:stretch>
        </p:blipFill>
        <p:spPr>
          <a:xfrm>
            <a:off x="1066800" y="1696564"/>
            <a:ext cx="3641489" cy="4803961"/>
          </a:xfrm>
          <a:prstGeom prst="rect">
            <a:avLst/>
          </a:prstGeom>
        </p:spPr>
      </p:pic>
    </p:spTree>
    <p:extLst>
      <p:ext uri="{BB962C8B-B14F-4D97-AF65-F5344CB8AC3E}">
        <p14:creationId xmlns:p14="http://schemas.microsoft.com/office/powerpoint/2010/main" val="11941027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737B7-2C5B-44D2-B196-BC6C541490E6}"/>
              </a:ext>
            </a:extLst>
          </p:cNvPr>
          <p:cNvSpPr>
            <a:spLocks noGrp="1"/>
          </p:cNvSpPr>
          <p:nvPr>
            <p:ph type="ctrTitle"/>
          </p:nvPr>
        </p:nvSpPr>
        <p:spPr/>
        <p:txBody>
          <a:bodyPr/>
          <a:lstStyle/>
          <a:p>
            <a:r>
              <a:rPr lang="en-US" dirty="0"/>
              <a:t>Well done to everyone who took part!</a:t>
            </a:r>
            <a:endParaRPr lang="en-GB" dirty="0"/>
          </a:p>
        </p:txBody>
      </p:sp>
      <p:sp>
        <p:nvSpPr>
          <p:cNvPr id="3" name="Subtitle 2">
            <a:extLst>
              <a:ext uri="{FF2B5EF4-FFF2-40B4-BE49-F238E27FC236}">
                <a16:creationId xmlns:a16="http://schemas.microsoft.com/office/drawing/2014/main" id="{1064E515-5747-494C-9C33-326D5592EC85}"/>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8567593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0281018a-242d-47d8-9f72-1b1a20bacd50"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812221EDFBC3D469DE1F41FC8EED05E" ma:contentTypeVersion="18" ma:contentTypeDescription="Create a new document." ma:contentTypeScope="" ma:versionID="49a459fad36dd854182905b5b990f0dd">
  <xsd:schema xmlns:xsd="http://www.w3.org/2001/XMLSchema" xmlns:xs="http://www.w3.org/2001/XMLSchema" xmlns:p="http://schemas.microsoft.com/office/2006/metadata/properties" xmlns:ns3="0281018a-242d-47d8-9f72-1b1a20bacd50" xmlns:ns4="4e6ac3cb-13b8-4d32-b85e-7a43d62f8b32" targetNamespace="http://schemas.microsoft.com/office/2006/metadata/properties" ma:root="true" ma:fieldsID="3436cd7c4c4ecadddba230064554ba8e" ns3:_="" ns4:_="">
    <xsd:import namespace="0281018a-242d-47d8-9f72-1b1a20bacd50"/>
    <xsd:import namespace="4e6ac3cb-13b8-4d32-b85e-7a43d62f8b3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LengthInSeconds" minOccurs="0"/>
                <xsd:element ref="ns3:MediaServiceLocation" minOccurs="0"/>
                <xsd:element ref="ns3:_activity" minOccurs="0"/>
                <xsd:element ref="ns3:MediaServiceObjectDetectorVersions" minOccurs="0"/>
                <xsd:element ref="ns3:MediaServiceSystemTags" minOccurs="0"/>
                <xsd:element ref="ns3:MediaServiceSearchPropertie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81018a-242d-47d8-9f72-1b1a20bacd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description="" ma:hidden="true" ma:indexed="true" ma:internalName="MediaServiceObjectDetectorVersions" ma:readOnly="true">
      <xsd:simpleType>
        <xsd:restriction base="dms:Text"/>
      </xsd:simpleType>
    </xsd:element>
    <xsd:element name="MediaServiceSystemTags" ma:index="21" nillable="true" ma:displayName="MediaServiceSystemTags" ma:hidden="true" ma:internalName="MediaServiceSystemTags" ma:readOnly="true">
      <xsd:simpleType>
        <xsd:restriction base="dms:Note"/>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e6ac3cb-13b8-4d32-b85e-7a43d62f8b32" elementFormDefault="qualified">
    <xsd:import namespace="http://schemas.microsoft.com/office/2006/documentManagement/types"/>
    <xsd:import namespace="http://schemas.microsoft.com/office/infopath/2007/PartnerControls"/>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element name="SharingHintHash" ma:index="2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CAAFF3B-0CB6-4944-944D-A0766A0CEED6}">
  <ds:schemaRefs>
    <ds:schemaRef ds:uri="4e6ac3cb-13b8-4d32-b85e-7a43d62f8b32"/>
    <ds:schemaRef ds:uri="http://purl.org/dc/dcmitype/"/>
    <ds:schemaRef ds:uri="http://purl.org/dc/elements/1.1/"/>
    <ds:schemaRef ds:uri="http://schemas.openxmlformats.org/package/2006/metadata/core-properties"/>
    <ds:schemaRef ds:uri="http://schemas.microsoft.com/office/2006/documentManagement/types"/>
    <ds:schemaRef ds:uri="http://schemas.microsoft.com/office/infopath/2007/PartnerControls"/>
    <ds:schemaRef ds:uri="0281018a-242d-47d8-9f72-1b1a20bacd50"/>
    <ds:schemaRef ds:uri="http://purl.org/dc/term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58FC3133-A156-42CB-9437-5B1932075A9D}">
  <ds:schemaRefs>
    <ds:schemaRef ds:uri="http://schemas.microsoft.com/sharepoint/v3/contenttype/forms"/>
  </ds:schemaRefs>
</ds:datastoreItem>
</file>

<file path=customXml/itemProps3.xml><?xml version="1.0" encoding="utf-8"?>
<ds:datastoreItem xmlns:ds="http://schemas.openxmlformats.org/officeDocument/2006/customXml" ds:itemID="{13733EE1-091B-4E39-81E4-CC806829F6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281018a-242d-47d8-9f72-1b1a20bacd50"/>
    <ds:schemaRef ds:uri="4e6ac3cb-13b8-4d32-b85e-7a43d62f8b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TM03457510[[fn=Savon]]</Template>
  <TotalTime>994</TotalTime>
  <Words>1410</Words>
  <Application>Microsoft Office PowerPoint</Application>
  <PresentationFormat>Widescreen</PresentationFormat>
  <Paragraphs>199</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Savon</vt:lpstr>
      <vt:lpstr>Easter SCIENCE COMPETITION  2024</vt:lpstr>
      <vt:lpstr>PowerPoint Presentation</vt:lpstr>
      <vt:lpstr>CATERPILLAR RUNNER UP</vt:lpstr>
      <vt:lpstr>CATERPILLAR WINNER</vt:lpstr>
      <vt:lpstr>NURSERY RUNNER UP</vt:lpstr>
      <vt:lpstr>NURSERY WINNER </vt:lpstr>
      <vt:lpstr>RECEPTION RUNNER UP</vt:lpstr>
      <vt:lpstr>RECEPTION RUNNER UP</vt:lpstr>
      <vt:lpstr>RECEPTION WINNER</vt:lpstr>
      <vt:lpstr>YEAR 1 RUNNER UP</vt:lpstr>
      <vt:lpstr>YEAR 1 RUNNER UP</vt:lpstr>
      <vt:lpstr>YEAR 1 RUNNER UP</vt:lpstr>
      <vt:lpstr>YEAR 1 WINNER</vt:lpstr>
      <vt:lpstr>YEAR 2 RUNNER UP</vt:lpstr>
      <vt:lpstr>YEAR 2 RUNNER UP</vt:lpstr>
      <vt:lpstr>YEAR 2 RUNNER UP</vt:lpstr>
      <vt:lpstr>YEAR 2 WINNER</vt:lpstr>
      <vt:lpstr>YEAR 3 RUNNER UP</vt:lpstr>
      <vt:lpstr>YEAR 3 RUNNER UP</vt:lpstr>
      <vt:lpstr>YEAR 3 RUNNER UP</vt:lpstr>
      <vt:lpstr>YEAR 3 RUNNER UP</vt:lpstr>
      <vt:lpstr>YEAR 3 WINNER</vt:lpstr>
      <vt:lpstr>YEAR 4 RUNNER UP</vt:lpstr>
      <vt:lpstr>YEAR 4 RUNNER UP</vt:lpstr>
      <vt:lpstr>YEAR 4 RUNNER UP</vt:lpstr>
      <vt:lpstr>YEAR 4 RUNNER UP</vt:lpstr>
      <vt:lpstr>YEAR 4 WINNER</vt:lpstr>
      <vt:lpstr>YEAR 5 RUNNER UP</vt:lpstr>
      <vt:lpstr>YEAR 5 RUNNER UP</vt:lpstr>
      <vt:lpstr>YEAR 5 RUNNER UP</vt:lpstr>
      <vt:lpstr>YEAR 5 WINNER</vt:lpstr>
      <vt:lpstr>YEAR 6 RUNNER UP</vt:lpstr>
      <vt:lpstr>YEAR 6 WINNER</vt:lpstr>
      <vt:lpstr>Well done to everyone who took part!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Easter SCIENCE COMPETITION  2022</dc:title>
  <dc:creator>Lynda Carrington</dc:creator>
  <cp:lastModifiedBy>Lynda Carrington</cp:lastModifiedBy>
  <cp:revision>43</cp:revision>
  <dcterms:created xsi:type="dcterms:W3CDTF">2022-05-12T12:56:33Z</dcterms:created>
  <dcterms:modified xsi:type="dcterms:W3CDTF">2024-04-29T10:33:17Z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0x0101006812221EDFBC3D469DE1F41FC8EED05E</vt:lpwstr>
  </property>
</Properties>
</file>