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8"/>
  </p:notesMasterIdLst>
  <p:sldIdLst>
    <p:sldId id="257" r:id="rId5"/>
    <p:sldId id="258" r:id="rId6"/>
    <p:sldId id="259" r:id="rId7"/>
    <p:sldId id="262" r:id="rId8"/>
    <p:sldId id="264" r:id="rId9"/>
    <p:sldId id="260" r:id="rId10"/>
    <p:sldId id="265" r:id="rId11"/>
    <p:sldId id="261" r:id="rId12"/>
    <p:sldId id="273" r:id="rId13"/>
    <p:sldId id="270" r:id="rId14"/>
    <p:sldId id="277" r:id="rId15"/>
    <p:sldId id="276" r:id="rId16"/>
    <p:sldId id="266" r:id="rId17"/>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p:scale>
          <a:sx n="200" d="100"/>
          <a:sy n="200" d="100"/>
        </p:scale>
        <p:origin x="134" y="-17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712D29-83BA-4BBB-8B8C-95E3A3BBD732}" type="datetimeFigureOut">
              <a:rPr lang="en-GB" smtClean="0"/>
              <a:t>11/09/2026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7A3B05-1BFE-478D-A59E-E7CF073D5083}" type="slidenum">
              <a:rPr lang="en-GB" smtClean="0"/>
              <a:t>‹#›</a:t>
            </a:fld>
            <a:endParaRPr lang="en-GB"/>
          </a:p>
        </p:txBody>
      </p:sp>
    </p:spTree>
    <p:extLst>
      <p:ext uri="{BB962C8B-B14F-4D97-AF65-F5344CB8AC3E}">
        <p14:creationId xmlns:p14="http://schemas.microsoft.com/office/powerpoint/2010/main" val="3401340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7A3B05-1BFE-478D-A59E-E7CF073D5083}" type="slidenum">
              <a:rPr lang="en-GB" smtClean="0"/>
              <a:t>10</a:t>
            </a:fld>
            <a:endParaRPr lang="en-GB"/>
          </a:p>
        </p:txBody>
      </p:sp>
    </p:spTree>
    <p:extLst>
      <p:ext uri="{BB962C8B-B14F-4D97-AF65-F5344CB8AC3E}">
        <p14:creationId xmlns:p14="http://schemas.microsoft.com/office/powerpoint/2010/main" val="2571089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9/11/2026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210477595"/>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57% -</a:t>
                      </a:r>
                    </a:p>
                    <a:p>
                      <a:r>
                        <a:rPr lang="en-US" sz="700" dirty="0">
                          <a:latin typeface="Calibri" panose="020F0502020204030204" pitchFamily="34" charset="0"/>
                          <a:cs typeface="Calibri" panose="020F0502020204030204" pitchFamily="34" charset="0"/>
                        </a:rPr>
                        <a:t>68% of our children started as non swimmers with  54% of children being unconfident in the water From their starting points the children made excellent progress gaining in confidence.  Children’s progress was tracked on </a:t>
                      </a:r>
                      <a:r>
                        <a:rPr lang="en-US" sz="700" dirty="0" err="1">
                          <a:latin typeface="Calibri" panose="020F0502020204030204" pitchFamily="34" charset="0"/>
                          <a:cs typeface="Calibri" panose="020F0502020204030204" pitchFamily="34" charset="0"/>
                        </a:rPr>
                        <a:t>Swimphony</a:t>
                      </a:r>
                      <a:r>
                        <a:rPr lang="en-US" sz="700" dirty="0">
                          <a:latin typeface="Calibri" panose="020F0502020204030204" pitchFamily="34" charset="0"/>
                          <a:cs typeface="Calibri" panose="020F050202020403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fontAlgn="t"/>
                      <a:r>
                        <a:rPr lang="en-US" sz="800" b="0" i="0" dirty="0">
                          <a:effectLst/>
                          <a:latin typeface="Calibri" panose="020F0502020204030204" pitchFamily="34" charset="0"/>
                          <a:cs typeface="Calibri" panose="020F0502020204030204" pitchFamily="34" charset="0"/>
                        </a:rPr>
                        <a:t>The 30-minute walk to and from the swimming venue, particularly during adverse weather conditions, has contributed to increased pupil absence. </a:t>
                      </a:r>
                    </a:p>
                    <a:p>
                      <a:pPr fontAlgn="t"/>
                      <a:r>
                        <a:rPr lang="en-US" sz="800" b="0" i="0" dirty="0">
                          <a:effectLst/>
                          <a:latin typeface="Calibri" panose="020F0502020204030204" pitchFamily="34" charset="0"/>
                          <a:cs typeface="Calibri" panose="020F0502020204030204" pitchFamily="34" charset="0"/>
                        </a:rPr>
                        <a:t>Some pupils attend school but are unable to participate in swimming lessons due to medical conditions, such as asthma, which can be exacerbated during the colder months.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See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See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149952781"/>
              </p:ext>
            </p:extLst>
          </p:nvPr>
        </p:nvGraphicFramePr>
        <p:xfrm>
          <a:off x="241825" y="730421"/>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All teachers attended dance CPD delivered by a qualified dance specialist, who provided lesson modelling, co-teaching and ongoing support throughout a full unit of work. This resulted in increased teacher knowledge, confidence and competence in delivering the dance curriculum.  </a:t>
                      </a:r>
                    </a:p>
                    <a:p>
                      <a:pPr marL="0" marR="0" lvl="0" indent="0" algn="l" defTabSz="575981" rtl="0" eaLnBrk="1" fontAlgn="t" latinLnBrk="0" hangingPunct="1">
                        <a:lnSpc>
                          <a:spcPct val="100000"/>
                        </a:lnSpc>
                        <a:spcBef>
                          <a:spcPts val="0"/>
                        </a:spcBef>
                        <a:spcAft>
                          <a:spcPts val="0"/>
                        </a:spcAft>
                        <a:buClrTx/>
                        <a:buSzTx/>
                        <a:buFontTx/>
                        <a:buNone/>
                        <a:tabLst/>
                        <a:defRPr/>
                      </a:pPr>
                      <a:r>
                        <a:rPr lang="en-GB" sz="800" b="0" i="0" dirty="0">
                          <a:effectLst/>
                          <a:latin typeface="Calibri" panose="020F0502020204030204" pitchFamily="34" charset="0"/>
                          <a:ea typeface="Calibri" panose="020F0502020204030204" pitchFamily="34" charset="0"/>
                          <a:cs typeface="Calibri" panose="020F0502020204030204" pitchFamily="34" charset="0"/>
                        </a:rPr>
                        <a:t>Lesson observations, learning walks and discussions with teachers demonstrated increased confidence, knowledge and effectiveness in delivering the dance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800" b="0" i="0" dirty="0">
                          <a:effectLst/>
                          <a:latin typeface="Calibri" panose="020F0502020204030204" pitchFamily="34" charset="0"/>
                          <a:cs typeface="Calibri" panose="020F0502020204030204" pitchFamily="34" charset="0"/>
                        </a:rPr>
                        <a:t>Weather-related challenges, including heavy rainfall and limited access to indoor hall space, resulted in some sessions being delivered in classrooms, which reduced the effectiveness of the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The introduction of additional free after-school clubs increased pupil participation in physical activity after school.  An extra football club was provided as the demand was high.  New equipment was bought to provide enough resources for the clubs to run.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800" b="0" i="0" dirty="0">
                          <a:effectLst/>
                          <a:latin typeface="Calibri" panose="020F0502020204030204" pitchFamily="34" charset="0"/>
                          <a:cs typeface="Calibri" panose="020F0502020204030204" pitchFamily="34" charset="0"/>
                        </a:rPr>
                        <a:t>After-school clubs needed to be covered when staff were absent due to illness or other commitments.  Some equipment had to be replaced as it got lost or damaged during the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747256031"/>
              </p:ext>
            </p:extLst>
          </p:nvPr>
        </p:nvGraphicFramePr>
        <p:xfrm>
          <a:off x="304799" y="633398"/>
          <a:ext cx="5530128" cy="3594578"/>
        </p:xfrm>
        <a:graphic>
          <a:graphicData uri="http://schemas.openxmlformats.org/drawingml/2006/table">
            <a:tbl>
              <a:tblPr firstRow="1" bandRow="1">
                <a:tableStyleId>{5C22544A-7EE6-4342-B048-85BDC9FD1C3A}</a:tableStyleId>
              </a:tblPr>
              <a:tblGrid>
                <a:gridCol w="1595719">
                  <a:extLst>
                    <a:ext uri="{9D8B030D-6E8A-4147-A177-3AD203B41FA5}">
                      <a16:colId xmlns:a16="http://schemas.microsoft.com/office/drawing/2014/main" val="1397519339"/>
                    </a:ext>
                  </a:extLst>
                </a:gridCol>
                <a:gridCol w="2357717">
                  <a:extLst>
                    <a:ext uri="{9D8B030D-6E8A-4147-A177-3AD203B41FA5}">
                      <a16:colId xmlns:a16="http://schemas.microsoft.com/office/drawing/2014/main" val="279180329"/>
                    </a:ext>
                  </a:extLst>
                </a:gridCol>
                <a:gridCol w="1576692">
                  <a:extLst>
                    <a:ext uri="{9D8B030D-6E8A-4147-A177-3AD203B41FA5}">
                      <a16:colId xmlns:a16="http://schemas.microsoft.com/office/drawing/2014/main" val="1532179531"/>
                    </a:ext>
                  </a:extLst>
                </a:gridCol>
              </a:tblGrid>
              <a:tr h="29447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0159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Achievements and participation in sporting events were regularly celebrated in assemblies and on the school website to promote and raise the profile of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26624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800" b="0" i="0" dirty="0">
                          <a:effectLst/>
                          <a:latin typeface="Calibri" panose="020F0502020204030204" pitchFamily="34" charset="0"/>
                          <a:cs typeface="Calibri" panose="020F0502020204030204" pitchFamily="34" charset="0"/>
                        </a:rPr>
                        <a:t>A range of free after-school clubs are offered to all pupils, regardless of gender or additional needs. Children with SEND are actively encouraged and supported to participate, ensuring equal access to extracurricular physical activity opportunities. After listening to pupils a separate girls football club was put in place for girls who didn’t feel comfortable playing with the boys.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800" b="0" i="0" dirty="0">
                          <a:effectLst/>
                          <a:latin typeface="Calibri" panose="020F0502020204030204" pitchFamily="34" charset="0"/>
                          <a:cs typeface="Calibri" panose="020F0502020204030204" pitchFamily="34" charset="0"/>
                        </a:rPr>
                        <a:t>Additional one-to-one support was required for certain children due to their SEND needs.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719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800" b="0" i="0" dirty="0">
                          <a:effectLst/>
                          <a:latin typeface="Calibri" panose="020F0502020204030204" pitchFamily="34" charset="0"/>
                          <a:cs typeface="Calibri" panose="020F0502020204030204" pitchFamily="34" charset="0"/>
                        </a:rPr>
                        <a:t>By funding staff to accompany pupils to events outside of school hours, the school was able to increase its participation in local leagues, festivals and competitions. This provided a wider range of competitive sporting opportunities and increased pupil engagement in PE and school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300320348"/>
              </p:ext>
            </p:extLst>
          </p:nvPr>
        </p:nvGraphicFramePr>
        <p:xfrm>
          <a:off x="315269" y="2159794"/>
          <a:ext cx="5530128" cy="21007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47% achieved. 71% of our children started as non swimmers with  40% of children being -unconfident in the water From their starting points the children made excellent progress gaining in confidence.  Children’s progress was tracked on </a:t>
                      </a:r>
                      <a:r>
                        <a:rPr lang="en-US" sz="700" dirty="0" err="1">
                          <a:latin typeface="Calibri" panose="020F0502020204030204" pitchFamily="34" charset="0"/>
                          <a:cs typeface="Calibri" panose="020F0502020204030204" pitchFamily="34" charset="0"/>
                        </a:rPr>
                        <a:t>Swimphony</a:t>
                      </a:r>
                      <a:r>
                        <a:rPr lang="en-US" sz="700" dirty="0">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fontAlgn="t"/>
                      <a:r>
                        <a:rPr lang="en-US" sz="700" b="0" i="0" dirty="0">
                          <a:effectLst/>
                          <a:latin typeface="Calibri" panose="020F0502020204030204" pitchFamily="34" charset="0"/>
                          <a:cs typeface="Calibri" panose="020F0502020204030204" pitchFamily="34" charset="0"/>
                        </a:rPr>
                        <a:t>The 30-minute walk to and from the swimming venue, particularly during adverse weather conditions, has contributed to increased pupil absence. </a:t>
                      </a:r>
                    </a:p>
                    <a:p>
                      <a:pPr fontAlgn="t"/>
                      <a:r>
                        <a:rPr lang="en-US" sz="700" b="0" i="0" dirty="0">
                          <a:effectLst/>
                          <a:latin typeface="Calibri" panose="020F0502020204030204" pitchFamily="34" charset="0"/>
                          <a:cs typeface="Calibri" panose="020F0502020204030204" pitchFamily="34" charset="0"/>
                        </a:rPr>
                        <a:t>Some pupils attend school but are unable to participate in swimming lessons due to medical conditions, such as asthma, which can be exacerbated during the colder months.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61% achieved</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See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41% achieved</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See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082776281"/>
              </p:ext>
            </p:extLst>
          </p:nvPr>
        </p:nvGraphicFramePr>
        <p:xfrm>
          <a:off x="197588" y="514366"/>
          <a:ext cx="5724635" cy="2877471"/>
        </p:xfrm>
        <a:graphic>
          <a:graphicData uri="http://schemas.openxmlformats.org/drawingml/2006/table">
            <a:tbl>
              <a:tblPr firstRow="1" bandRow="1">
                <a:tableStyleId>{5C22544A-7EE6-4342-B048-85BDC9FD1C3A}</a:tableStyleId>
              </a:tblPr>
              <a:tblGrid>
                <a:gridCol w="1537083">
                  <a:extLst>
                    <a:ext uri="{9D8B030D-6E8A-4147-A177-3AD203B41FA5}">
                      <a16:colId xmlns:a16="http://schemas.microsoft.com/office/drawing/2014/main" val="1397519339"/>
                    </a:ext>
                  </a:extLst>
                </a:gridCol>
                <a:gridCol w="1909482">
                  <a:extLst>
                    <a:ext uri="{9D8B030D-6E8A-4147-A177-3AD203B41FA5}">
                      <a16:colId xmlns:a16="http://schemas.microsoft.com/office/drawing/2014/main" val="279180329"/>
                    </a:ext>
                  </a:extLst>
                </a:gridCol>
                <a:gridCol w="1147482">
                  <a:extLst>
                    <a:ext uri="{9D8B030D-6E8A-4147-A177-3AD203B41FA5}">
                      <a16:colId xmlns:a16="http://schemas.microsoft.com/office/drawing/2014/main" val="1419483341"/>
                    </a:ext>
                  </a:extLst>
                </a:gridCol>
                <a:gridCol w="1130588">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i="0" dirty="0">
                          <a:effectLst/>
                          <a:latin typeface="Calibri" panose="020F0502020204030204" pitchFamily="34" charset="0"/>
                          <a:ea typeface="Calibri" panose="020F0502020204030204" pitchFamily="34" charset="0"/>
                          <a:cs typeface="Calibri" panose="020F0502020204030204" pitchFamily="34" charset="0"/>
                        </a:rPr>
                        <a:t>Develop teachers' capability and confidence in effectively delivering the dance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Calibri" panose="020F0502020204030204" pitchFamily="34" charset="0"/>
                          <a:cs typeface="Calibri" panose="020F0502020204030204" pitchFamily="34" charset="0"/>
                        </a:rPr>
                        <a:t>The dance curriculum has been developed to include new units of work. Professional discussions with staff identified that teachers lacked confidence in teaching dance, creating a need for targeted CPD and support to improve subject knowledge and teaching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700" dirty="0" err="1">
                          <a:effectLst/>
                          <a:latin typeface="Calibri" panose="020F0502020204030204" pitchFamily="34" charset="0"/>
                          <a:cs typeface="Calibri" panose="020F0502020204030204" pitchFamily="34" charset="0"/>
                        </a:rPr>
                        <a:t>prioritising</a:t>
                      </a:r>
                      <a:r>
                        <a:rPr lang="en-US" sz="700" dirty="0">
                          <a:effectLst/>
                          <a:latin typeface="Calibri" panose="020F0502020204030204" pitchFamily="34" charset="0"/>
                          <a:cs typeface="Calibri" panose="020F0502020204030204" pitchFamily="34" charset="0"/>
                        </a:rPr>
                        <a:t> CPD and training where needed</a:t>
                      </a: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algn="l">
                        <a:lnSpc>
                          <a:spcPct val="100000"/>
                        </a:lnSpc>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Teachers confidence and knowledge has increased as evidenced through observations, learning walks and professional discussions.</a:t>
                      </a:r>
                    </a:p>
                    <a:p>
                      <a:pPr algn="l">
                        <a:lnSpc>
                          <a:spcPct val="100000"/>
                        </a:lnSpc>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fontAlgn="t"/>
                      <a:r>
                        <a:rPr lang="en-US" sz="700" b="0" i="0" dirty="0">
                          <a:effectLst/>
                          <a:latin typeface="Calibri" panose="020F0502020204030204" pitchFamily="34" charset="0"/>
                          <a:cs typeface="Calibri" panose="020F0502020204030204" pitchFamily="34" charset="0"/>
                        </a:rPr>
                        <a:t>To increase participation in local leagues, festivals and competitive sporting events by providing greater opportunities for pupils to compete against other schools and represent the school within the community.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Calibri" panose="020F0502020204030204" pitchFamily="34" charset="0"/>
                          <a:cs typeface="Calibri" panose="020F0502020204030204" pitchFamily="34" charset="0"/>
                        </a:rPr>
                        <a:t>By funding staff to accompany pupils to events outside of school hours, the school was able to increase its participation in local leagues, festivals and competitions. This provided a wider range of competitive sporting opportunities and increased pupil engagement in PE and school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attended a wide variety of leagues, festivals and events, including borough athletics championships, OAA festivals, girls football league and high five netball competitions.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fontAlgn="t"/>
                      <a:r>
                        <a:rPr lang="en-US" sz="700" b="0" i="0" dirty="0">
                          <a:effectLst/>
                          <a:latin typeface="Calibri" panose="020F0502020204030204" pitchFamily="34" charset="0"/>
                          <a:cs typeface="Calibri" panose="020F0502020204030204" pitchFamily="34" charset="0"/>
                        </a:rPr>
                        <a:t>To expand the provision of free after-school sports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i="0" dirty="0">
                          <a:effectLst/>
                          <a:latin typeface="Calibri" panose="020F0502020204030204" pitchFamily="34" charset="0"/>
                          <a:cs typeface="Calibri" panose="020F0502020204030204" pitchFamily="34" charset="0"/>
                        </a:rPr>
                        <a:t>To provide the opportunity for al children regardless of gender, ability, SEND needs or background, have equal access to high-quality opportunities to engage in a variety of sports and physical activities.</a:t>
                      </a:r>
                      <a:endParaRPr lang="en-GB" sz="7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were paid to run sports clubs after school which allowed a greater number of children to take part in regular sport for free.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173245" y="22034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CPD in Gymnastics</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841638029"/>
              </p:ext>
            </p:extLst>
          </p:nvPr>
        </p:nvGraphicFramePr>
        <p:xfrm>
          <a:off x="173245" y="694098"/>
          <a:ext cx="5651725" cy="3185160"/>
        </p:xfrm>
        <a:graphic>
          <a:graphicData uri="http://schemas.openxmlformats.org/drawingml/2006/table">
            <a:tbl>
              <a:tblPr firstRow="1" bandRow="1">
                <a:tableStyleId>{5C22544A-7EE6-4342-B048-85BDC9FD1C3A}</a:tableStyleId>
              </a:tblPr>
              <a:tblGrid>
                <a:gridCol w="512555">
                  <a:extLst>
                    <a:ext uri="{9D8B030D-6E8A-4147-A177-3AD203B41FA5}">
                      <a16:colId xmlns:a16="http://schemas.microsoft.com/office/drawing/2014/main" val="1397519339"/>
                    </a:ext>
                  </a:extLst>
                </a:gridCol>
                <a:gridCol w="1478280">
                  <a:extLst>
                    <a:ext uri="{9D8B030D-6E8A-4147-A177-3AD203B41FA5}">
                      <a16:colId xmlns:a16="http://schemas.microsoft.com/office/drawing/2014/main" val="3874769663"/>
                    </a:ext>
                  </a:extLst>
                </a:gridCol>
                <a:gridCol w="1577340">
                  <a:extLst>
                    <a:ext uri="{9D8B030D-6E8A-4147-A177-3AD203B41FA5}">
                      <a16:colId xmlns:a16="http://schemas.microsoft.com/office/drawing/2014/main" val="279180329"/>
                    </a:ext>
                  </a:extLst>
                </a:gridCol>
                <a:gridCol w="1333500">
                  <a:extLst>
                    <a:ext uri="{9D8B030D-6E8A-4147-A177-3AD203B41FA5}">
                      <a16:colId xmlns:a16="http://schemas.microsoft.com/office/drawing/2014/main" val="1419483341"/>
                    </a:ext>
                  </a:extLst>
                </a:gridCol>
                <a:gridCol w="7500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ea typeface="Calibri" panose="020F0502020204030204" pitchFamily="34" charset="0"/>
                          <a:cs typeface="Calibri" panose="020F0502020204030204" pitchFamily="34" charset="0"/>
                        </a:rPr>
                        <a:t>Develop teachers' capability and confidence in effectively delivering the gymnastics curriculum.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t" latinLnBrk="0" hangingPunct="1">
                        <a:lnSpc>
                          <a:spcPct val="100000"/>
                        </a:lnSpc>
                        <a:spcBef>
                          <a:spcPts val="0"/>
                        </a:spcBef>
                        <a:spcAft>
                          <a:spcPts val="0"/>
                        </a:spcAft>
                        <a:buClrTx/>
                        <a:buSzTx/>
                        <a:buFontTx/>
                        <a:buNone/>
                        <a:tabLst/>
                        <a:defRPr/>
                      </a:pPr>
                      <a:r>
                        <a:rPr lang="en-GB" sz="700" b="0" i="0" dirty="0">
                          <a:effectLst/>
                          <a:latin typeface="Calibri" panose="020F0502020204030204" pitchFamily="34" charset="0"/>
                          <a:ea typeface="Calibri" panose="020F0502020204030204" pitchFamily="34" charset="0"/>
                          <a:cs typeface="Calibri" panose="020F0502020204030204" pitchFamily="34" charset="0"/>
                        </a:rPr>
                        <a:t>Delivered through lesson modelling, co-teaching, and ongoing support from an experienced teacher across a full unit of work.</a:t>
                      </a:r>
                    </a:p>
                    <a:p>
                      <a:pPr marL="0" marR="0" lvl="0" indent="0" algn="l" defTabSz="575981" rtl="0" eaLnBrk="1" fontAlgn="t" latinLnBrk="0" hangingPunct="1">
                        <a:lnSpc>
                          <a:spcPct val="100000"/>
                        </a:lnSpc>
                        <a:spcBef>
                          <a:spcPts val="0"/>
                        </a:spcBef>
                        <a:spcAft>
                          <a:spcPts val="0"/>
                        </a:spcAft>
                        <a:buClrTx/>
                        <a:buSzTx/>
                        <a:buFontTx/>
                        <a:buNone/>
                        <a:tabLst/>
                        <a:defRPr/>
                      </a:pPr>
                      <a:r>
                        <a:rPr lang="en-GB" sz="700" b="0" i="0" dirty="0">
                          <a:effectLst/>
                          <a:latin typeface="Calibri" panose="020F0502020204030204" pitchFamily="34" charset="0"/>
                          <a:ea typeface="Calibri" panose="020F0502020204030204" pitchFamily="34" charset="0"/>
                          <a:cs typeface="Calibri" panose="020F0502020204030204" pitchFamily="34" charset="0"/>
                        </a:rPr>
                        <a:t>Discussions with teachers to identify areas of the PE curriculum where further support, guidance or professional development is required.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ea typeface="Calibri" panose="020F0502020204030204" pitchFamily="34" charset="0"/>
                          <a:cs typeface="Calibri" panose="020F0502020204030204" pitchFamily="34" charset="0"/>
                        </a:rPr>
                        <a:t>Increased understanding of the gymnastics curriculum, including effective strategies to support both high-achieving pupils and those with SEND, alongside greater confidence in teaching and delivering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ea typeface="Calibri" panose="020F0502020204030204" pitchFamily="34" charset="0"/>
                          <a:cs typeface="Calibri" panose="020F0502020204030204" pitchFamily="34" charset="0"/>
                        </a:rPr>
                        <a:t>Lesson observations and feedback from teacher discussions.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Calibri" panose="020F0502020204030204" pitchFamily="34" charset="0"/>
                          <a:cs typeface="Calibri" panose="020F0502020204030204" pitchFamily="34" charset="0"/>
                        </a:rPr>
                        <a:t>Staff knowledge and confidence in teaching the gymnastics curriculum has improved significantly. They are now better equipped to deliver high-quality lessons, teach and reinforce sport-specific vocabulary, and make effective use of larger gymnastics apparatus to enhance pupils' learning experiences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Calibri" panose="020F0502020204030204" pitchFamily="34" charset="0"/>
                          <a:cs typeface="Calibri" panose="020F0502020204030204" pitchFamily="34" charset="0"/>
                        </a:rPr>
                        <a:t>Teachers will teach the gymnastics curriculum more effectively in the next academic year by applying the knowledge and skills they have developed. Increased confidence in using larger gymnastics apparatus will lead to greater use of this equipment, enriching lessons and supporting children's progress, confidence, and enjoyment in gymnastics.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Lesson observations from PE lead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Feedback from the gymnastics specialist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 Learning walks from SLT and PE lead</a:t>
                      </a:r>
                    </a:p>
                    <a:p>
                      <a:pPr algn="l">
                        <a:lnSpc>
                          <a:spcPct val="100000"/>
                        </a:lnSpc>
                      </a:pPr>
                      <a:r>
                        <a:rPr lang="en-US" sz="700" dirty="0">
                          <a:solidFill>
                            <a:schemeClr val="tx1"/>
                          </a:solidFill>
                          <a:latin typeface="Calibri" panose="020F0502020204030204" pitchFamily="34" charset="0"/>
                          <a:cs typeface="Calibri" panose="020F0502020204030204" pitchFamily="34" charset="0"/>
                        </a:rPr>
                        <a:t>- Discussions with teaching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b="1" dirty="0">
                          <a:solidFill>
                            <a:schemeClr val="tx1"/>
                          </a:solidFill>
                          <a:latin typeface="Calibri" panose="020F0502020204030204" pitchFamily="34" charset="0"/>
                          <a:cs typeface="Calibri" panose="020F0502020204030204" pitchFamily="34" charset="0"/>
                        </a:rPr>
                        <a:t>£4970</a:t>
                      </a: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Competitions and Festivals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420850048"/>
              </p:ext>
            </p:extLst>
          </p:nvPr>
        </p:nvGraphicFramePr>
        <p:xfrm>
          <a:off x="294842" y="598102"/>
          <a:ext cx="5530128" cy="3611880"/>
        </p:xfrm>
        <a:graphic>
          <a:graphicData uri="http://schemas.openxmlformats.org/drawingml/2006/table">
            <a:tbl>
              <a:tblPr firstRow="1" bandRow="1">
                <a:tableStyleId>{5C22544A-7EE6-4342-B048-85BDC9FD1C3A}</a:tableStyleId>
              </a:tblPr>
              <a:tblGrid>
                <a:gridCol w="493828">
                  <a:extLst>
                    <a:ext uri="{9D8B030D-6E8A-4147-A177-3AD203B41FA5}">
                      <a16:colId xmlns:a16="http://schemas.microsoft.com/office/drawing/2014/main" val="1397519339"/>
                    </a:ext>
                  </a:extLst>
                </a:gridCol>
                <a:gridCol w="1440180">
                  <a:extLst>
                    <a:ext uri="{9D8B030D-6E8A-4147-A177-3AD203B41FA5}">
                      <a16:colId xmlns:a16="http://schemas.microsoft.com/office/drawing/2014/main" val="3874769663"/>
                    </a:ext>
                  </a:extLst>
                </a:gridCol>
                <a:gridCol w="1303020">
                  <a:extLst>
                    <a:ext uri="{9D8B030D-6E8A-4147-A177-3AD203B41FA5}">
                      <a16:colId xmlns:a16="http://schemas.microsoft.com/office/drawing/2014/main" val="279180329"/>
                    </a:ext>
                  </a:extLst>
                </a:gridCol>
                <a:gridCol w="1283970">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78555">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2063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Provide opportunities for pupils to participate in local competitions and festivals.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Enter a range of festivals, competitions and leagues organised by the Enfield PE Team, and provide staff cover to enable pupils to attend events outside of school hours.</a:t>
                      </a:r>
                    </a:p>
                    <a:p>
                      <a:pPr marL="0" marR="0" lvl="0" indent="0" algn="l" defTabSz="575981" rtl="0" eaLnBrk="1" fontAlgn="t" latinLnBrk="0" hangingPunct="1">
                        <a:lnSpc>
                          <a:spcPct val="100000"/>
                        </a:lnSpc>
                        <a:spcBef>
                          <a:spcPts val="0"/>
                        </a:spcBef>
                        <a:spcAft>
                          <a:spcPts val="0"/>
                        </a:spcAft>
                        <a:buClrTx/>
                        <a:buSzTx/>
                        <a:buFontTx/>
                        <a:buNone/>
                        <a:tabLst/>
                        <a:defRPr/>
                      </a:pPr>
                      <a:r>
                        <a:rPr lang="en-GB" sz="800" b="0" i="0" dirty="0">
                          <a:effectLst/>
                          <a:latin typeface="Calibri" panose="020F0502020204030204" pitchFamily="34" charset="0"/>
                          <a:ea typeface="Calibri" panose="020F0502020204030204" pitchFamily="34" charset="0"/>
                          <a:cs typeface="Calibri" panose="020F0502020204030204" pitchFamily="34" charset="0"/>
                        </a:rPr>
                        <a:t>Additional after-school clubs provided to prepare pupils for participation in competitions, festivals and sporting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A positive impact on pupils’ personal, social and emotional development through representing the school at sporting events.</a:t>
                      </a:r>
                    </a:p>
                    <a:p>
                      <a:pPr fontAlgn="t"/>
                      <a:endParaRPr lang="en-GB" sz="800" b="0" i="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Increased participation in festivals, competitions and leagues outside of school.</a:t>
                      </a:r>
                    </a:p>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Pupil voice after events</a:t>
                      </a:r>
                    </a:p>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Discussions with staff attending the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9498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8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ysClr val="windowText" lastClr="000000"/>
                          </a:solidFill>
                          <a:effectLst/>
                          <a:latin typeface="Calibri" panose="020F0502020204030204" pitchFamily="34" charset="0"/>
                          <a:cs typeface="Calibri" panose="020F0502020204030204" pitchFamily="34" charset="0"/>
                        </a:rPr>
                        <a:t>Approx. cost</a:t>
                      </a:r>
                      <a:endPar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8385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Calibri" panose="020F0502020204030204" pitchFamily="34" charset="0"/>
                          <a:cs typeface="Calibri" panose="020F0502020204030204" pitchFamily="34" charset="0"/>
                        </a:rPr>
                        <a:t>Children attended a range of competitions, festivals, and events outside of school, which had a significant positive impact on their self-confidence and self-esteem. Representing the school gave them a sense of pride and achievement, helping to develop their confidence, resilience, and social skills while providing valuable opportunities to experience competitive and collaborative environments.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Segoe UI" panose="020B0502040204020203" pitchFamily="34" charset="0"/>
                        </a:rPr>
                        <a:t>The lasting impact of these experiences will benefit the children in the future by building their confidence, self-esteem, resilience, and aspirations, helping them to succeed in a range of situations both in and beyond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US" sz="700" dirty="0">
                          <a:solidFill>
                            <a:schemeClr val="tx1"/>
                          </a:solidFill>
                          <a:latin typeface="Calibri" panose="020F0502020204030204" pitchFamily="34" charset="0"/>
                          <a:cs typeface="Calibri" panose="020F0502020204030204" pitchFamily="34" charset="0"/>
                        </a:rPr>
                        <a:t>Evidence of attending festivals, events and competitions</a:t>
                      </a:r>
                    </a:p>
                    <a:p>
                      <a:pPr marL="171450" indent="-171450" algn="l">
                        <a:lnSpc>
                          <a:spcPct val="100000"/>
                        </a:lnSpc>
                        <a:buFontTx/>
                        <a:buChar char="-"/>
                      </a:pPr>
                      <a:r>
                        <a:rPr lang="en-US" sz="700" dirty="0">
                          <a:solidFill>
                            <a:schemeClr val="tx1"/>
                          </a:solidFill>
                          <a:latin typeface="Calibri" panose="020F0502020204030204" pitchFamily="34" charset="0"/>
                          <a:cs typeface="Calibri" panose="020F0502020204030204" pitchFamily="34" charset="0"/>
                        </a:rPr>
                        <a:t>Gold sports mark achieved in July 2026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£1472</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94842" y="16333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Active lunchtimes</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985657741"/>
              </p:ext>
            </p:extLst>
          </p:nvPr>
        </p:nvGraphicFramePr>
        <p:xfrm>
          <a:off x="121920" y="575988"/>
          <a:ext cx="5935979" cy="3489960"/>
        </p:xfrm>
        <a:graphic>
          <a:graphicData uri="http://schemas.openxmlformats.org/drawingml/2006/table">
            <a:tbl>
              <a:tblPr firstRow="1" bandRow="1">
                <a:tableStyleId>{5C22544A-7EE6-4342-B048-85BDC9FD1C3A}</a:tableStyleId>
              </a:tblPr>
              <a:tblGrid>
                <a:gridCol w="491490">
                  <a:extLst>
                    <a:ext uri="{9D8B030D-6E8A-4147-A177-3AD203B41FA5}">
                      <a16:colId xmlns:a16="http://schemas.microsoft.com/office/drawing/2014/main" val="1397519339"/>
                    </a:ext>
                  </a:extLst>
                </a:gridCol>
                <a:gridCol w="1334825">
                  <a:extLst>
                    <a:ext uri="{9D8B030D-6E8A-4147-A177-3AD203B41FA5}">
                      <a16:colId xmlns:a16="http://schemas.microsoft.com/office/drawing/2014/main" val="3874769663"/>
                    </a:ext>
                  </a:extLst>
                </a:gridCol>
                <a:gridCol w="1648405">
                  <a:extLst>
                    <a:ext uri="{9D8B030D-6E8A-4147-A177-3AD203B41FA5}">
                      <a16:colId xmlns:a16="http://schemas.microsoft.com/office/drawing/2014/main" val="279180329"/>
                    </a:ext>
                  </a:extLst>
                </a:gridCol>
                <a:gridCol w="1378070">
                  <a:extLst>
                    <a:ext uri="{9D8B030D-6E8A-4147-A177-3AD203B41FA5}">
                      <a16:colId xmlns:a16="http://schemas.microsoft.com/office/drawing/2014/main" val="1419483341"/>
                    </a:ext>
                  </a:extLst>
                </a:gridCol>
                <a:gridCol w="1083189">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Enhanced participation and enjoyment in active lunchtime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Active lunchtime sessions delivered by sports coaches broaden pupils’ exposure to a variety of sports and physical activities.</a:t>
                      </a:r>
                    </a:p>
                    <a:p>
                      <a:pPr marL="0" marR="0" lvl="0" indent="0" algn="l" defTabSz="575981" rtl="0" eaLnBrk="1" fontAlgn="t" latinLnBrk="0" hangingPunct="1">
                        <a:lnSpc>
                          <a:spcPct val="100000"/>
                        </a:lnSpc>
                        <a:spcBef>
                          <a:spcPts val="0"/>
                        </a:spcBef>
                        <a:spcAft>
                          <a:spcPts val="0"/>
                        </a:spcAft>
                        <a:buClrTx/>
                        <a:buSzTx/>
                        <a:buFontTx/>
                        <a:buNone/>
                        <a:tabLst/>
                        <a:defRPr/>
                      </a:pPr>
                      <a:r>
                        <a:rPr lang="en-GB" sz="800" b="0" i="0" dirty="0">
                          <a:effectLst/>
                          <a:latin typeface="Calibri" panose="020F0502020204030204" pitchFamily="34" charset="0"/>
                          <a:ea typeface="Calibri" panose="020F0502020204030204" pitchFamily="34" charset="0"/>
                          <a:cs typeface="Calibri" panose="020F0502020204030204" pitchFamily="34" charset="0"/>
                        </a:rPr>
                        <a:t>Class teachers identify targeted pupils to take part in activities delivered by the sports coach.</a:t>
                      </a:r>
                    </a:p>
                    <a:p>
                      <a:pPr marL="0" marR="0" lvl="0" indent="0" algn="l" defTabSz="575981" rtl="0" eaLnBrk="1" fontAlgn="t" latinLnBrk="0" hangingPunct="1">
                        <a:lnSpc>
                          <a:spcPct val="100000"/>
                        </a:lnSpc>
                        <a:spcBef>
                          <a:spcPts val="0"/>
                        </a:spcBef>
                        <a:spcAft>
                          <a:spcPts val="0"/>
                        </a:spcAft>
                        <a:buClrTx/>
                        <a:buSzTx/>
                        <a:buFontTx/>
                        <a:buNone/>
                        <a:tabLst/>
                        <a:defRPr/>
                      </a:pPr>
                      <a:r>
                        <a:rPr lang="en-GB" sz="800" b="0" i="0" dirty="0">
                          <a:effectLst/>
                          <a:latin typeface="Calibri" panose="020F0502020204030204" pitchFamily="34" charset="0"/>
                          <a:ea typeface="Calibri" panose="020F0502020204030204" pitchFamily="34" charset="0"/>
                          <a:cs typeface="Calibri" panose="020F0502020204030204" pitchFamily="34" charset="0"/>
                        </a:rPr>
                        <a:t>Resources purchased to increase pupil participation and engagement in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Increased numbers of pupils engaging in physical activity during lunchtime.</a:t>
                      </a:r>
                    </a:p>
                    <a:p>
                      <a:pPr marL="0" marR="0" lvl="0" indent="0" algn="l" defTabSz="575981" rtl="0" eaLnBrk="1" fontAlgn="t" latinLnBrk="0" hangingPunct="1">
                        <a:lnSpc>
                          <a:spcPct val="100000"/>
                        </a:lnSpc>
                        <a:spcBef>
                          <a:spcPts val="0"/>
                        </a:spcBef>
                        <a:spcAft>
                          <a:spcPts val="0"/>
                        </a:spcAft>
                        <a:buClrTx/>
                        <a:buSzTx/>
                        <a:buFontTx/>
                        <a:buNone/>
                        <a:tabLst/>
                        <a:defRPr/>
                      </a:pPr>
                      <a:endParaRPr lang="en-GB" sz="800" b="0" i="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t" latinLnBrk="0" hangingPunct="1">
                        <a:lnSpc>
                          <a:spcPct val="100000"/>
                        </a:lnSpc>
                        <a:spcBef>
                          <a:spcPts val="0"/>
                        </a:spcBef>
                        <a:spcAft>
                          <a:spcPts val="0"/>
                        </a:spcAft>
                        <a:buClrTx/>
                        <a:buSzTx/>
                        <a:buFontTx/>
                        <a:buNone/>
                        <a:tabLst/>
                        <a:defRPr/>
                      </a:pPr>
                      <a:r>
                        <a:rPr lang="en-GB" sz="800" b="0" i="0" dirty="0">
                          <a:effectLst/>
                          <a:latin typeface="Calibri" panose="020F0502020204030204" pitchFamily="34" charset="0"/>
                          <a:ea typeface="Calibri" panose="020F0502020204030204" pitchFamily="34" charset="0"/>
                          <a:cs typeface="Calibri" panose="020F0502020204030204" pitchFamily="34" charset="0"/>
                        </a:rPr>
                        <a:t>Children enjoy being physically active while developing a range of physical skills.</a:t>
                      </a:r>
                    </a:p>
                    <a:p>
                      <a:pPr fontAlgn="t"/>
                      <a:endParaRPr lang="en-GB" sz="800" b="0" i="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Pupil voice across all age groups</a:t>
                      </a:r>
                    </a:p>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Regular observations of the playground/field </a:t>
                      </a:r>
                    </a:p>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Sports leaders meetings</a:t>
                      </a:r>
                    </a:p>
                    <a:p>
                      <a:pPr fontAlgn="t"/>
                      <a:r>
                        <a:rPr lang="en-GB" sz="800" b="0" i="0" dirty="0">
                          <a:effectLst/>
                          <a:latin typeface="Calibri" panose="020F0502020204030204" pitchFamily="34" charset="0"/>
                          <a:ea typeface="Calibri" panose="020F0502020204030204" pitchFamily="34" charset="0"/>
                          <a:cs typeface="Calibri" panose="020F0502020204030204" pitchFamily="34" charset="0"/>
                        </a:rPr>
                        <a:t>Discussions with playleaders</a:t>
                      </a:r>
                    </a:p>
                    <a:p>
                      <a:pPr fontAlgn="t"/>
                      <a:endParaRPr lang="en-GB" sz="800" b="0" i="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6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dirty="0">
                          <a:solidFill>
                            <a:sysClr val="windowText" lastClr="000000"/>
                          </a:solidFill>
                          <a:effectLst/>
                          <a:latin typeface="Calibri" panose="020F0502020204030204" pitchFamily="34" charset="0"/>
                          <a:cs typeface="Calibri" panose="020F0502020204030204" pitchFamily="34" charset="0"/>
                        </a:rPr>
                        <a:t>Approx. cost</a:t>
                      </a:r>
                      <a:endParaRPr lang="en-GB" sz="6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700" b="0" i="0" dirty="0">
                          <a:effectLst/>
                          <a:latin typeface="Segoe UI" panose="020B0502040204020203" pitchFamily="34" charset="0"/>
                        </a:rPr>
                        <a:t>The children have had opportunities to develop their physical skills, which has had a positive impact on their health, wellbeing, and </a:t>
                      </a:r>
                      <a:r>
                        <a:rPr lang="en-US" sz="700" b="0" i="0" dirty="0" err="1">
                          <a:effectLst/>
                          <a:latin typeface="Segoe UI" panose="020B0502040204020203" pitchFamily="34" charset="0"/>
                        </a:rPr>
                        <a:t>behaviour</a:t>
                      </a:r>
                      <a:r>
                        <a:rPr lang="en-US" sz="700" b="0" i="0" dirty="0">
                          <a:effectLst/>
                          <a:latin typeface="Segoe UI" panose="020B0502040204020203" pitchFamily="34" charset="0"/>
                        </a:rPr>
                        <a:t>. They have also been introduced to new sports, such as NFL Flag, broadening their sporting experiences and encouraging participation in a wider range of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t" latinLnBrk="0" hangingPunct="1">
                        <a:lnSpc>
                          <a:spcPct val="100000"/>
                        </a:lnSpc>
                        <a:spcBef>
                          <a:spcPts val="0"/>
                        </a:spcBef>
                        <a:spcAft>
                          <a:spcPts val="0"/>
                        </a:spcAft>
                        <a:buClrTx/>
                        <a:buSzTx/>
                        <a:buFontTx/>
                        <a:buNone/>
                        <a:tabLst/>
                        <a:defRPr/>
                      </a:pPr>
                      <a:r>
                        <a:rPr lang="en-US" sz="700" b="0" i="0" dirty="0">
                          <a:effectLst/>
                          <a:latin typeface="Segoe UI" panose="020B0502040204020203" pitchFamily="34" charset="0"/>
                        </a:rPr>
                        <a:t>Lunchtimes play leaders have worked alongside staff and observed sessions to develop their knowledge and understanding of a range of games, activities, and sports that they can then replicate and lead independently. Children's physical skills have continued to develop through participation in these activities, providing them with a strong foundation that they can apply and build upon in future sports and physical pursuits.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solidFill>
                            <a:schemeClr val="tx1"/>
                          </a:solidFill>
                          <a:latin typeface="Calibri" panose="020F0502020204030204" pitchFamily="34" charset="0"/>
                          <a:cs typeface="Calibri" panose="020F0502020204030204" pitchFamily="34" charset="0"/>
                        </a:rPr>
                        <a:t>Observations rom PE lead</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solidFill>
                            <a:schemeClr val="tx1"/>
                          </a:solidFill>
                          <a:latin typeface="Calibri" panose="020F0502020204030204" pitchFamily="34" charset="0"/>
                          <a:cs typeface="Calibri" panose="020F0502020204030204" pitchFamily="34" charset="0"/>
                        </a:rPr>
                        <a:t>Pupil voice</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solidFill>
                            <a:schemeClr val="tx1"/>
                          </a:solidFill>
                          <a:latin typeface="Calibri" panose="020F0502020204030204" pitchFamily="34" charset="0"/>
                          <a:cs typeface="Calibri" panose="020F0502020204030204" pitchFamily="34" charset="0"/>
                        </a:rPr>
                        <a:t>Feedback form sports leaders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£15500 – Sports coaches</a:t>
                      </a:r>
                    </a:p>
                    <a:p>
                      <a:pPr algn="l">
                        <a:lnSpc>
                          <a:spcPct val="100000"/>
                        </a:lnSpc>
                      </a:pPr>
                      <a:r>
                        <a:rPr lang="en-US" sz="600" b="1" dirty="0">
                          <a:solidFill>
                            <a:schemeClr val="tx1"/>
                          </a:solidFill>
                          <a:latin typeface="Calibri" panose="020F0502020204030204" pitchFamily="34" charset="0"/>
                          <a:cs typeface="Calibri" panose="020F0502020204030204" pitchFamily="34" charset="0"/>
                        </a:rPr>
                        <a:t>£790 - Equipment</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4FA22876DDC2E4E8149D65E9EBC8464" ma:contentTypeVersion="18" ma:contentTypeDescription="Create a new document." ma:contentTypeScope="" ma:versionID="eabac3277555779814cbf8d750972283">
  <xsd:schema xmlns:xsd="http://www.w3.org/2001/XMLSchema" xmlns:xs="http://www.w3.org/2001/XMLSchema" xmlns:p="http://schemas.microsoft.com/office/2006/metadata/properties" xmlns:ns3="0d564a2c-2c07-448b-9db9-cd06c9445631" xmlns:ns4="71a1f293-7b82-4f3c-b627-cb791a90fbb8" targetNamespace="http://schemas.microsoft.com/office/2006/metadata/properties" ma:root="true" ma:fieldsID="3c982d4aac1a3a7aa74cc3fb5ab95ec4" ns3:_="" ns4:_="">
    <xsd:import namespace="0d564a2c-2c07-448b-9db9-cd06c9445631"/>
    <xsd:import namespace="71a1f293-7b82-4f3c-b627-cb791a90fbb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_activity"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564a2c-2c07-448b-9db9-cd06c944563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descriptio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1f293-7b82-4f3c-b627-cb791a90fb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d564a2c-2c07-448b-9db9-cd06c9445631" xsi:nil="true"/>
  </documentManagement>
</p:properties>
</file>

<file path=customXml/itemProps1.xml><?xml version="1.0" encoding="utf-8"?>
<ds:datastoreItem xmlns:ds="http://schemas.openxmlformats.org/officeDocument/2006/customXml" ds:itemID="{83ECBAA8-A6C7-40B0-BFB8-4D8B6CCA1D40}">
  <ds:schemaRefs>
    <ds:schemaRef ds:uri="http://schemas.microsoft.com/sharepoint/v3/contenttype/forms"/>
  </ds:schemaRefs>
</ds:datastoreItem>
</file>

<file path=customXml/itemProps2.xml><?xml version="1.0" encoding="utf-8"?>
<ds:datastoreItem xmlns:ds="http://schemas.openxmlformats.org/officeDocument/2006/customXml" ds:itemID="{7A3FE771-97E4-4957-95CD-273935DCC4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564a2c-2c07-448b-9db9-cd06c9445631"/>
    <ds:schemaRef ds:uri="71a1f293-7b82-4f3c-b627-cb791a90fb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7AFF580-8185-42E3-AAC2-E12841513FCD}">
  <ds:schemaRefs>
    <ds:schemaRef ds:uri="http://purl.org/dc/elements/1.1/"/>
    <ds:schemaRef ds:uri="http://purl.org/dc/dcmitype/"/>
    <ds:schemaRef ds:uri="http://www.w3.org/XML/1998/namespace"/>
    <ds:schemaRef ds:uri="71a1f293-7b82-4f3c-b627-cb791a90fbb8"/>
    <ds:schemaRef ds:uri="http://schemas.microsoft.com/office/infopath/2007/PartnerControls"/>
    <ds:schemaRef ds:uri="http://schemas.microsoft.com/office/2006/documentManagement/types"/>
    <ds:schemaRef ds:uri="http://schemas.microsoft.com/office/2006/metadata/properties"/>
    <ds:schemaRef ds:uri="0d564a2c-2c07-448b-9db9-cd06c9445631"/>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7419</TotalTime>
  <Words>3290</Words>
  <Application>Microsoft Office PowerPoint</Application>
  <PresentationFormat>Custom</PresentationFormat>
  <Paragraphs>303</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Kelly Brewington</cp:lastModifiedBy>
  <cp:revision>33</cp:revision>
  <dcterms:created xsi:type="dcterms:W3CDTF">2025-10-08T18:09:30Z</dcterms:created>
  <dcterms:modified xsi:type="dcterms:W3CDTF">2026-09-11T12:11:30Z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0x01010004FA22876DDC2E4E8149D65E9EBC8464</vt:lpwstr>
  </property>
</Properties>
</file>